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4"/>
  </p:notesMasterIdLst>
  <p:sldIdLst>
    <p:sldId id="256" r:id="rId2"/>
    <p:sldId id="267" r:id="rId3"/>
    <p:sldId id="286" r:id="rId4"/>
    <p:sldId id="271" r:id="rId5"/>
    <p:sldId id="272" r:id="rId6"/>
    <p:sldId id="268" r:id="rId7"/>
    <p:sldId id="269" r:id="rId8"/>
    <p:sldId id="276" r:id="rId9"/>
    <p:sldId id="274" r:id="rId10"/>
    <p:sldId id="287" r:id="rId11"/>
    <p:sldId id="275" r:id="rId12"/>
    <p:sldId id="273" r:id="rId13"/>
    <p:sldId id="284" r:id="rId14"/>
    <p:sldId id="292" r:id="rId15"/>
    <p:sldId id="283" r:id="rId16"/>
    <p:sldId id="281" r:id="rId17"/>
    <p:sldId id="277" r:id="rId18"/>
    <p:sldId id="288" r:id="rId19"/>
    <p:sldId id="291" r:id="rId20"/>
    <p:sldId id="290" r:id="rId21"/>
    <p:sldId id="279" r:id="rId22"/>
    <p:sldId id="278" r:id="rId2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i G. Broome" initials="VGB" lastIdx="1" clrIdx="0">
    <p:extLst>
      <p:ext uri="{19B8F6BF-5375-455C-9EA6-DF929625EA0E}">
        <p15:presenceInfo xmlns:p15="http://schemas.microsoft.com/office/powerpoint/2012/main" userId="S-1-5-21-570991421-2841724483-2127074237-14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C1A2F"/>
    <a:srgbClr val="42697E"/>
    <a:srgbClr val="FFCD03"/>
    <a:srgbClr val="FF31E2"/>
    <a:srgbClr val="A30045"/>
    <a:srgbClr val="44687D"/>
    <a:srgbClr val="0091FE"/>
    <a:srgbClr val="003399"/>
    <a:srgbClr val="4E84C4"/>
    <a:srgbClr val="6F9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83017" autoAdjust="0"/>
  </p:normalViewPr>
  <p:slideViewPr>
    <p:cSldViewPr snapToGrid="0">
      <p:cViewPr varScale="1">
        <p:scale>
          <a:sx n="65" d="100"/>
          <a:sy n="65" d="100"/>
        </p:scale>
        <p:origin x="1698" y="66"/>
      </p:cViewPr>
      <p:guideLst>
        <p:guide orient="horz" pos="2886"/>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1FB16B-81FB-495A-9E6F-D783EA50A401}" type="datetimeFigureOut">
              <a:rPr lang="en-NZ" smtClean="0"/>
              <a:t>2/08/2021</a:t>
            </a:fld>
            <a:endParaRPr lang="en-NZ"/>
          </a:p>
        </p:txBody>
      </p:sp>
      <p:sp>
        <p:nvSpPr>
          <p:cNvPr id="4" name="Slide Image Placeholder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BA0207B-10AF-48BE-AB7C-F41ECB4B54AE}" type="slidenum">
              <a:rPr lang="en-NZ" smtClean="0"/>
              <a:t>‹#›</a:t>
            </a:fld>
            <a:endParaRPr lang="en-NZ"/>
          </a:p>
        </p:txBody>
      </p:sp>
    </p:spTree>
    <p:extLst>
      <p:ext uri="{BB962C8B-B14F-4D97-AF65-F5344CB8AC3E}">
        <p14:creationId xmlns:p14="http://schemas.microsoft.com/office/powerpoint/2010/main" val="22861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AC1A2F"/>
              </a:buClr>
            </a:pPr>
            <a:r>
              <a:rPr lang="en-NZ" dirty="0" smtClean="0"/>
              <a:t>Dr James Graham</a:t>
            </a:r>
            <a:r>
              <a:rPr lang="en-NZ" baseline="0" dirty="0" smtClean="0"/>
              <a:t> [welcome and opening </a:t>
            </a:r>
            <a:r>
              <a:rPr lang="en-NZ" baseline="0" dirty="0" err="1" smtClean="0"/>
              <a:t>karakia</a:t>
            </a:r>
            <a:r>
              <a:rPr lang="en-NZ" baseline="0" dirty="0" smtClean="0"/>
              <a:t>]</a:t>
            </a:r>
          </a:p>
          <a:p>
            <a:pPr algn="l">
              <a:buClr>
                <a:srgbClr val="AC1A2F"/>
              </a:buClr>
            </a:pPr>
            <a:endParaRPr lang="mi-NZ" baseline="0" dirty="0" smtClean="0"/>
          </a:p>
          <a:p>
            <a:pPr algn="l">
              <a:buClr>
                <a:srgbClr val="AC1A2F"/>
              </a:buClr>
            </a:pPr>
            <a:endParaRPr lang="en-NZ" baseline="0" dirty="0" smtClean="0"/>
          </a:p>
          <a:p>
            <a:pPr algn="l">
              <a:buClr>
                <a:srgbClr val="AC1A2F"/>
              </a:buClr>
            </a:pPr>
            <a:r>
              <a:rPr lang="en-NZ" baseline="0" dirty="0" smtClean="0"/>
              <a:t>Craig Cameron</a:t>
            </a:r>
          </a:p>
          <a:p>
            <a:pPr algn="l">
              <a:buClr>
                <a:srgbClr val="AC1A2F"/>
              </a:buClr>
            </a:pPr>
            <a:r>
              <a:rPr lang="en-NZ" dirty="0" smtClean="0"/>
              <a:t>A warm welcome to Council’s Pre-engagement Community Meeting. Before we get into this</a:t>
            </a:r>
            <a:r>
              <a:rPr lang="en-NZ" baseline="0" dirty="0" smtClean="0"/>
              <a:t> evenings conversation, I will introduce the team we have sitting here in the hot seats.</a:t>
            </a:r>
          </a:p>
          <a:p>
            <a:pPr algn="l">
              <a:buClr>
                <a:srgbClr val="AC1A2F"/>
              </a:buClr>
            </a:pPr>
            <a:endParaRPr lang="mi-NZ" baseline="0" dirty="0" smtClean="0"/>
          </a:p>
          <a:p>
            <a:pPr algn="l">
              <a:buClr>
                <a:srgbClr val="AC1A2F"/>
              </a:buClr>
            </a:pPr>
            <a:r>
              <a:rPr lang="mi-NZ" baseline="0" dirty="0" smtClean="0"/>
              <a:t>My name is Craig Cameron... Etc.</a:t>
            </a:r>
            <a:endParaRPr lang="en-NZ" dirty="0" smtClean="0"/>
          </a:p>
          <a:p>
            <a:pPr algn="l">
              <a:buClr>
                <a:srgbClr val="AC1A2F"/>
              </a:buClr>
            </a:pPr>
            <a:endParaRPr lang="mi-NZ" dirty="0" smtClean="0"/>
          </a:p>
          <a:p>
            <a:pPr algn="l">
              <a:buClr>
                <a:srgbClr val="AC1A2F"/>
              </a:buClr>
            </a:pPr>
            <a:r>
              <a:rPr lang="mi-NZ" baseline="0" dirty="0" smtClean="0"/>
              <a:t>Joining us this evening is Darryl Griffin from Elections NZ, and Ross McLeod, who will be a familiar face to many as a previous CE of HDC, who is assisting with this project.</a:t>
            </a:r>
          </a:p>
          <a:p>
            <a:pPr algn="l">
              <a:buClr>
                <a:srgbClr val="AC1A2F"/>
              </a:buClr>
            </a:pPr>
            <a:endParaRPr lang="en-NZ" dirty="0" smtClean="0"/>
          </a:p>
          <a:p>
            <a:pPr algn="l">
              <a:buClr>
                <a:srgbClr val="AC1A2F"/>
              </a:buClr>
            </a:pPr>
            <a:r>
              <a:rPr lang="en-NZ" dirty="0" smtClean="0"/>
              <a:t>So</a:t>
            </a:r>
            <a:r>
              <a:rPr lang="en-NZ" baseline="0" dirty="0" smtClean="0"/>
              <a:t> in terms of this evening, this meeting is </a:t>
            </a:r>
            <a:r>
              <a:rPr lang="en-NZ" dirty="0" smtClean="0"/>
              <a:t>a chance to have</a:t>
            </a:r>
            <a:r>
              <a:rPr lang="en-NZ" baseline="0" dirty="0" smtClean="0"/>
              <a:t> a conversation about the factors that reflect how you are represented at the council table. Tonight we will go through a basic overview of how that representation is determined, and provide you with opportunities to ask questions about the process and options as we go. The meeting is being livestreamed via Facebook, so those watching can also post questions in the comments area which our team will pass on for us to respond to at the relevant time.  I will just mention that because the meeting is livestreamed, we will need to ensure questions are captured in a microphone, so to ask a question, you may either come to the podium microphone, or you can ask a question from your seat and we will repeat it back before answering.</a:t>
            </a:r>
          </a:p>
          <a:p>
            <a:pPr algn="l">
              <a:buClr>
                <a:srgbClr val="AC1A2F"/>
              </a:buClr>
            </a:pPr>
            <a:endParaRPr lang="en-NZ" baseline="0" dirty="0" smtClean="0"/>
          </a:p>
          <a:p>
            <a:pPr algn="l">
              <a:buClr>
                <a:srgbClr val="AC1A2F"/>
              </a:buClr>
            </a:pPr>
            <a:r>
              <a:rPr lang="mi-NZ" baseline="0" dirty="0" smtClean="0"/>
              <a:t>I’m going to hand over to Ross and Darryl now, who will take us through an overview of the journey thus far, and the factors that make up council represenation.</a:t>
            </a:r>
          </a:p>
          <a:p>
            <a:pPr algn="l">
              <a:buClr>
                <a:srgbClr val="AC1A2F"/>
              </a:buClr>
            </a:pPr>
            <a:endParaRPr lang="mi-NZ" baseline="0" dirty="0" smtClean="0"/>
          </a:p>
          <a:p>
            <a:pPr algn="l">
              <a:buClr>
                <a:srgbClr val="AC1A2F"/>
              </a:buClr>
            </a:pPr>
            <a:r>
              <a:rPr lang="mi-NZ" baseline="0" dirty="0" smtClean="0"/>
              <a:t>Darryl</a:t>
            </a:r>
          </a:p>
          <a:p>
            <a:r>
              <a:rPr lang="en-NZ" dirty="0" smtClean="0"/>
              <a:t>•Related steps: </a:t>
            </a:r>
          </a:p>
          <a:p>
            <a:r>
              <a:rPr lang="en-NZ" dirty="0" smtClean="0"/>
              <a:t>•Choice of electoral system (FPP/STV) ss. 27 to 34 </a:t>
            </a:r>
          </a:p>
          <a:p>
            <a:r>
              <a:rPr lang="en-NZ" dirty="0" smtClean="0"/>
              <a:t>•Option of dedicated Māori representation ss. 19Z to 19ZH  and Local Electoral ( Wards and  Constituencies) Amendment Act 2021 </a:t>
            </a:r>
          </a:p>
          <a:p>
            <a:r>
              <a:rPr lang="en-NZ" dirty="0" smtClean="0"/>
              <a:t>•These decisions by councils not appealable to LGC </a:t>
            </a:r>
          </a:p>
          <a:p>
            <a:r>
              <a:rPr lang="en-NZ" dirty="0" smtClean="0"/>
              <a:t>•Initial steps have implications for representation arrangements – consider as a package </a:t>
            </a:r>
          </a:p>
          <a:p>
            <a:endParaRPr lang="en-NZ" dirty="0" smtClean="0"/>
          </a:p>
          <a:p>
            <a:pPr algn="l">
              <a:buClr>
                <a:srgbClr val="AC1A2F"/>
              </a:buClr>
            </a:pPr>
            <a:endParaRPr lang="en-NZ" baseline="0" dirty="0" smtClean="0"/>
          </a:p>
          <a:p>
            <a:pPr algn="l">
              <a:buClr>
                <a:srgbClr val="AC1A2F"/>
              </a:buClr>
            </a:pPr>
            <a:r>
              <a:rPr lang="en-NZ" dirty="0" smtClean="0"/>
              <a:t/>
            </a:r>
            <a:br>
              <a:rPr lang="en-NZ" dirty="0" smtClean="0"/>
            </a:br>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1</a:t>
            </a:fld>
            <a:endParaRPr lang="en-NZ"/>
          </a:p>
        </p:txBody>
      </p:sp>
    </p:spTree>
    <p:extLst>
      <p:ext uri="{BB962C8B-B14F-4D97-AF65-F5344CB8AC3E}">
        <p14:creationId xmlns:p14="http://schemas.microsoft.com/office/powerpoint/2010/main" val="22298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16</a:t>
            </a:fld>
            <a:endParaRPr lang="en-NZ"/>
          </a:p>
        </p:txBody>
      </p:sp>
    </p:spTree>
    <p:extLst>
      <p:ext uri="{BB962C8B-B14F-4D97-AF65-F5344CB8AC3E}">
        <p14:creationId xmlns:p14="http://schemas.microsoft.com/office/powerpoint/2010/main" val="64959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Community boards can have between four and 12 members. At least four must be elected members. The number of members appointed by Council must be less than half the total number of members.</a:t>
            </a:r>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17</a:t>
            </a:fld>
            <a:endParaRPr lang="en-NZ"/>
          </a:p>
        </p:txBody>
      </p:sp>
    </p:spTree>
    <p:extLst>
      <p:ext uri="{BB962C8B-B14F-4D97-AF65-F5344CB8AC3E}">
        <p14:creationId xmlns:p14="http://schemas.microsoft.com/office/powerpoint/2010/main" val="48402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Community boards can have between four and 12 members. At least four must be elected members. The number of members appointed by Council must be less than half the total number of members.</a:t>
            </a:r>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18</a:t>
            </a:fld>
            <a:endParaRPr lang="en-NZ"/>
          </a:p>
        </p:txBody>
      </p:sp>
    </p:spTree>
    <p:extLst>
      <p:ext uri="{BB962C8B-B14F-4D97-AF65-F5344CB8AC3E}">
        <p14:creationId xmlns:p14="http://schemas.microsoft.com/office/powerpoint/2010/main" val="408883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i-NZ" dirty="0" smtClean="0"/>
              <a:t>Refresher on timeline,</a:t>
            </a:r>
            <a:r>
              <a:rPr lang="mi-NZ" baseline="0" dirty="0" smtClean="0"/>
              <a:t> but detail on the steps following notification of final proposal as per red box.</a:t>
            </a:r>
            <a:endParaRPr lang="en-NZ" dirty="0"/>
          </a:p>
        </p:txBody>
      </p:sp>
      <p:sp>
        <p:nvSpPr>
          <p:cNvPr id="4" name="Slide Number Placeholder 3"/>
          <p:cNvSpPr>
            <a:spLocks noGrp="1"/>
          </p:cNvSpPr>
          <p:nvPr>
            <p:ph type="sldNum" sz="quarter" idx="10"/>
          </p:nvPr>
        </p:nvSpPr>
        <p:spPr/>
        <p:txBody>
          <a:bodyPr/>
          <a:lstStyle/>
          <a:p>
            <a:fld id="{EF79C749-8478-46BB-B50E-AABC09CBDDCE}" type="slidenum">
              <a:rPr lang="en-NZ" smtClean="0"/>
              <a:pPr/>
              <a:t>19</a:t>
            </a:fld>
            <a:endParaRPr lang="en-NZ" dirty="0"/>
          </a:p>
        </p:txBody>
      </p:sp>
    </p:spTree>
    <p:extLst>
      <p:ext uri="{BB962C8B-B14F-4D97-AF65-F5344CB8AC3E}">
        <p14:creationId xmlns:p14="http://schemas.microsoft.com/office/powerpoint/2010/main" val="4498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altLang="en-US" dirty="0"/>
              <a:t>Any person or organisation may make a written submission to Council’s proposal. Council then considers all submissions and may decide to amend its original proposal.</a:t>
            </a:r>
            <a:br>
              <a:rPr lang="en-AU" altLang="en-US" dirty="0"/>
            </a:br>
            <a:r>
              <a:rPr lang="en-AU" altLang="en-US" dirty="0"/>
              <a:t/>
            </a:r>
            <a:br>
              <a:rPr lang="en-AU" altLang="en-US" dirty="0"/>
            </a:br>
            <a:r>
              <a:rPr lang="en-AU" altLang="en-US" dirty="0"/>
              <a:t>If an original submitter is still not satisfied with Council’s decision, they may make a written appeal. Any person or organisation may lodge a written objection to a proposal that has been amended.</a:t>
            </a:r>
          </a:p>
          <a:p>
            <a:endParaRPr lang="en-AU" dirty="0"/>
          </a:p>
          <a:p>
            <a:r>
              <a:rPr lang="en-AU" dirty="0"/>
              <a:t>The issue of whether or not to have </a:t>
            </a:r>
            <a:r>
              <a:rPr lang="en-NZ" dirty="0">
                <a:latin typeface="Arial" pitchFamily="34" charset="0"/>
                <a:cs typeface="Arial" pitchFamily="34" charset="0"/>
              </a:rPr>
              <a:t>Māori</a:t>
            </a:r>
            <a:r>
              <a:rPr lang="en-AU" dirty="0"/>
              <a:t> Wards cannot be relitigated. Any other issues relating to representation including the number of members (where that is discretionary), number and boundaries (communities of interest) of </a:t>
            </a:r>
            <a:r>
              <a:rPr lang="en-NZ" dirty="0">
                <a:latin typeface="Arial" pitchFamily="34" charset="0"/>
                <a:cs typeface="Arial" pitchFamily="34" charset="0"/>
              </a:rPr>
              <a:t>Māori</a:t>
            </a:r>
            <a:r>
              <a:rPr lang="en-AU" dirty="0"/>
              <a:t> Wards, names of Wards etc</a:t>
            </a:r>
            <a:endParaRPr lang="en-NZ" dirty="0"/>
          </a:p>
        </p:txBody>
      </p:sp>
      <p:sp>
        <p:nvSpPr>
          <p:cNvPr id="4" name="Slide Number Placeholder 3"/>
          <p:cNvSpPr>
            <a:spLocks noGrp="1"/>
          </p:cNvSpPr>
          <p:nvPr>
            <p:ph type="sldNum" sz="quarter" idx="10"/>
          </p:nvPr>
        </p:nvSpPr>
        <p:spPr/>
        <p:txBody>
          <a:bodyPr/>
          <a:lstStyle/>
          <a:p>
            <a:fld id="{EF79C749-8478-46BB-B50E-AABC09CBDDCE}" type="slidenum">
              <a:rPr lang="en-NZ" smtClean="0"/>
              <a:pPr/>
              <a:t>20</a:t>
            </a:fld>
            <a:endParaRPr lang="en-NZ" dirty="0"/>
          </a:p>
        </p:txBody>
      </p:sp>
    </p:spTree>
    <p:extLst>
      <p:ext uri="{BB962C8B-B14F-4D97-AF65-F5344CB8AC3E}">
        <p14:creationId xmlns:p14="http://schemas.microsoft.com/office/powerpoint/2010/main" val="136285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21</a:t>
            </a:fld>
            <a:endParaRPr lang="en-NZ"/>
          </a:p>
        </p:txBody>
      </p:sp>
    </p:spTree>
    <p:extLst>
      <p:ext uri="{BB962C8B-B14F-4D97-AF65-F5344CB8AC3E}">
        <p14:creationId xmlns:p14="http://schemas.microsoft.com/office/powerpoint/2010/main" val="70454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NZ" altLang="en-US" dirty="0" smtClean="0"/>
              <a:t>A representation review is a formal process, required under the Local Electoral Act 2001, where Council looks at and proposes to the public, the basis on which it will be elected at the next elections and how many members there should be (excluding the Mayor). The public have a right to make submissions to Council’s initial  proposal and also appeal or object to Council’s final proposal.</a:t>
            </a:r>
          </a:p>
          <a:p>
            <a:pPr eaLnBrk="1" hangingPunct="1">
              <a:spcBef>
                <a:spcPct val="0"/>
              </a:spcBef>
            </a:pPr>
            <a:endParaRPr lang="en-NZ" altLang="en-US" dirty="0" smtClean="0"/>
          </a:p>
          <a:p>
            <a:pPr eaLnBrk="1" hangingPunct="1">
              <a:spcBef>
                <a:spcPct val="0"/>
              </a:spcBef>
            </a:pPr>
            <a:r>
              <a:rPr lang="en-NZ" altLang="en-US" dirty="0" smtClean="0"/>
              <a:t>Council can undertake a review at any stage but it must take place every 6 years. The Council ‘s last review took place in 2019. </a:t>
            </a:r>
          </a:p>
          <a:p>
            <a:endParaRPr lang="en-NZ" dirty="0" smtClean="0"/>
          </a:p>
          <a:p>
            <a:r>
              <a:rPr lang="en-NZ" dirty="0" smtClean="0"/>
              <a:t>No resolution on Council’s initial representation proposal may be made before 1 March 2021 (already passed)</a:t>
            </a:r>
          </a:p>
          <a:p>
            <a:endParaRPr lang="en-NZ" dirty="0" smtClean="0"/>
          </a:p>
          <a:p>
            <a:endParaRPr lang="en-NZ" dirty="0" smtClean="0"/>
          </a:p>
          <a:p>
            <a:r>
              <a:rPr lang="en-NZ" dirty="0" smtClean="0"/>
              <a:t>•Requirements of Local Government Act 2002 particularly  s.14 principles for council to: </a:t>
            </a:r>
          </a:p>
          <a:p>
            <a:r>
              <a:rPr lang="en-NZ" dirty="0" smtClean="0"/>
              <a:t>•Make itself aware of, and have regard to, the views of all its communities </a:t>
            </a:r>
          </a:p>
          <a:p>
            <a:r>
              <a:rPr lang="en-NZ" dirty="0" smtClean="0"/>
              <a:t>•Take account of the diversity of the community’s interests </a:t>
            </a:r>
          </a:p>
          <a:p>
            <a:r>
              <a:rPr lang="en-NZ" dirty="0" smtClean="0"/>
              <a:t>•Provide opportunities for Māori to contribute to decision-making processes </a:t>
            </a:r>
          </a:p>
          <a:p>
            <a:r>
              <a:rPr lang="en-NZ" dirty="0" smtClean="0"/>
              <a:t>•Possible forms include: </a:t>
            </a:r>
          </a:p>
          <a:p>
            <a:r>
              <a:rPr lang="en-NZ" dirty="0" smtClean="0"/>
              <a:t>•Surveys, referenda, discussion documents, newspaper advertising, focus groups, public workshops and meetings </a:t>
            </a:r>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2</a:t>
            </a:fld>
            <a:endParaRPr lang="en-NZ"/>
          </a:p>
        </p:txBody>
      </p:sp>
    </p:spTree>
    <p:extLst>
      <p:ext uri="{BB962C8B-B14F-4D97-AF65-F5344CB8AC3E}">
        <p14:creationId xmlns:p14="http://schemas.microsoft.com/office/powerpoint/2010/main" val="369855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NZ" altLang="en-US" dirty="0" smtClean="0"/>
              <a:t>Key factors that must be carefully considered as part of the review and included in the options are:</a:t>
            </a:r>
          </a:p>
          <a:p>
            <a:pPr eaLnBrk="1" hangingPunct="1">
              <a:spcBef>
                <a:spcPct val="0"/>
              </a:spcBef>
            </a:pPr>
            <a:r>
              <a:rPr lang="en-NZ" altLang="en-US" dirty="0" smtClean="0"/>
              <a:t>Communities of interest;</a:t>
            </a:r>
          </a:p>
          <a:p>
            <a:pPr eaLnBrk="1" hangingPunct="1">
              <a:spcBef>
                <a:spcPct val="0"/>
              </a:spcBef>
            </a:pPr>
            <a:r>
              <a:rPr lang="en-NZ" altLang="en-US" dirty="0" smtClean="0"/>
              <a:t>Effective representation; and</a:t>
            </a:r>
          </a:p>
          <a:p>
            <a:pPr eaLnBrk="1" hangingPunct="1">
              <a:spcBef>
                <a:spcPct val="0"/>
              </a:spcBef>
            </a:pPr>
            <a:r>
              <a:rPr lang="en-NZ" altLang="en-US" dirty="0" smtClean="0"/>
              <a:t>Fair representation.</a:t>
            </a:r>
          </a:p>
          <a:p>
            <a:pPr eaLnBrk="1" hangingPunct="1">
              <a:spcBef>
                <a:spcPct val="0"/>
              </a:spcBef>
            </a:pPr>
            <a:r>
              <a:rPr lang="en-NZ" altLang="en-US" dirty="0" smtClean="0"/>
              <a:t>The review must consider the following issues in relation to the representation arrangements for the City:</a:t>
            </a:r>
          </a:p>
          <a:p>
            <a:pPr eaLnBrk="1" hangingPunct="1">
              <a:spcBef>
                <a:spcPct val="0"/>
              </a:spcBef>
            </a:pPr>
            <a:r>
              <a:rPr lang="en-NZ" altLang="en-US" dirty="0" smtClean="0"/>
              <a:t>whether Councillors are to be elected by electors of the District as a whole (at Large), by electors of a defined community of interest  (Wards) , or by electors with a mix electors of the District at large and by electors of wards;</a:t>
            </a:r>
          </a:p>
          <a:p>
            <a:pPr eaLnBrk="1" hangingPunct="1">
              <a:spcBef>
                <a:spcPct val="0"/>
              </a:spcBef>
            </a:pPr>
            <a:r>
              <a:rPr lang="en-NZ" altLang="en-US" dirty="0" smtClean="0"/>
              <a:t>the proposed number of Councillors to be elected in each category - at large/ward/mixture;</a:t>
            </a:r>
          </a:p>
          <a:p>
            <a:pPr eaLnBrk="1" hangingPunct="1">
              <a:spcBef>
                <a:spcPct val="0"/>
              </a:spcBef>
            </a:pPr>
            <a:r>
              <a:rPr lang="en-NZ" altLang="en-US" dirty="0" smtClean="0"/>
              <a:t>If there are to be Wards - the proposed boundaries and name for each ward;</a:t>
            </a:r>
          </a:p>
          <a:p>
            <a:pPr eaLnBrk="1" hangingPunct="1">
              <a:spcBef>
                <a:spcPct val="0"/>
              </a:spcBef>
            </a:pPr>
            <a:r>
              <a:rPr lang="en-NZ" altLang="en-US" dirty="0" smtClean="0"/>
              <a:t>whether there should be community boards, and if so the nature of a community and structure of a community board.</a:t>
            </a:r>
          </a:p>
          <a:p>
            <a:pPr eaLnBrk="1" hangingPunct="1">
              <a:spcBef>
                <a:spcPct val="0"/>
              </a:spcBef>
            </a:pPr>
            <a:r>
              <a:rPr lang="en-NZ" altLang="en-US" dirty="0" smtClean="0"/>
              <a:t>Each option must provide clear and logical rationale</a:t>
            </a:r>
          </a:p>
          <a:p>
            <a:endParaRPr lang="en-NZ" dirty="0" smtClean="0"/>
          </a:p>
          <a:p>
            <a:r>
              <a:rPr lang="en-NZ" dirty="0" smtClean="0"/>
              <a:t>•Don’t pay lip service to review, give it a ‘good crack’ </a:t>
            </a:r>
          </a:p>
          <a:p>
            <a:r>
              <a:rPr lang="en-NZ" dirty="0" smtClean="0"/>
              <a:t>•Consider preliminary consultation with the community </a:t>
            </a:r>
          </a:p>
          <a:p>
            <a:r>
              <a:rPr lang="en-NZ" dirty="0" smtClean="0"/>
              <a:t>•Consider whether an independent panel or external involvement in a review panel can add value </a:t>
            </a:r>
          </a:p>
          <a:p>
            <a:r>
              <a:rPr lang="en-NZ" dirty="0" smtClean="0"/>
              <a:t>•Remember that consideration of community boards must form part of the review </a:t>
            </a:r>
          </a:p>
          <a:p>
            <a:r>
              <a:rPr lang="en-NZ" dirty="0" smtClean="0"/>
              <a:t>•A comprehensive exercise may not be required every time, but every so often there will be benefit in a fundamental review </a:t>
            </a:r>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3</a:t>
            </a:fld>
            <a:endParaRPr lang="en-NZ"/>
          </a:p>
        </p:txBody>
      </p:sp>
    </p:spTree>
    <p:extLst>
      <p:ext uri="{BB962C8B-B14F-4D97-AF65-F5344CB8AC3E}">
        <p14:creationId xmlns:p14="http://schemas.microsoft.com/office/powerpoint/2010/main" val="37509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The current wards reflect Hastings district’s communities of interest identified in the 2018 representation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mi-NZ" sz="1200" dirty="0" smtClean="0"/>
              <a:t>Each</a:t>
            </a:r>
            <a:r>
              <a:rPr lang="mi-NZ" sz="1200" baseline="0" dirty="0" smtClean="0"/>
              <a:t> councillor currently represents an average of 6,284 voters, with a variance of no more than + or - 10%.  We’ll come to the ‘10% rule’ a little later on.</a:t>
            </a:r>
            <a:endParaRPr lang="en-NZ" sz="1200" dirty="0" smtClean="0"/>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4</a:t>
            </a:fld>
            <a:endParaRPr lang="en-NZ"/>
          </a:p>
        </p:txBody>
      </p:sp>
    </p:spTree>
    <p:extLst>
      <p:ext uri="{BB962C8B-B14F-4D97-AF65-F5344CB8AC3E}">
        <p14:creationId xmlns:p14="http://schemas.microsoft.com/office/powerpoint/2010/main" val="38363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GB" altLang="en-US" dirty="0" smtClean="0"/>
              <a:t>6 July Council Workshop </a:t>
            </a:r>
          </a:p>
          <a:p>
            <a:pPr eaLnBrk="1" hangingPunct="1">
              <a:spcBef>
                <a:spcPct val="0"/>
              </a:spcBef>
              <a:buFontTx/>
              <a:buChar char="•"/>
            </a:pPr>
            <a:r>
              <a:rPr lang="en-GB" altLang="en-US" dirty="0" smtClean="0"/>
              <a:t>End of July–Council decide how the review will be done and from then on the various options will be developed</a:t>
            </a:r>
          </a:p>
          <a:p>
            <a:pPr eaLnBrk="1" hangingPunct="1">
              <a:spcBef>
                <a:spcPct val="0"/>
              </a:spcBef>
              <a:buFontTx/>
              <a:buChar char="•"/>
            </a:pPr>
            <a:r>
              <a:rPr lang="en-GB" altLang="en-US" dirty="0" smtClean="0"/>
              <a:t>12 August Council meeting – make decision on the proposal to go out for formal public consultation.  Public notice must be done within 14 days of the Council decision being made </a:t>
            </a:r>
          </a:p>
          <a:p>
            <a:pPr eaLnBrk="1" hangingPunct="1">
              <a:spcBef>
                <a:spcPct val="0"/>
              </a:spcBef>
              <a:buFontTx/>
              <a:buChar char="•"/>
            </a:pPr>
            <a:r>
              <a:rPr lang="en-GB" altLang="en-US" dirty="0" smtClean="0"/>
              <a:t>September/October  Hear submissions within 6 weeks of closing time and give public notice of the final Council decision.</a:t>
            </a:r>
          </a:p>
          <a:p>
            <a:pPr eaLnBrk="1" hangingPunct="1">
              <a:spcBef>
                <a:spcPct val="0"/>
              </a:spcBef>
              <a:buFontTx/>
              <a:buChar char="•"/>
            </a:pPr>
            <a:r>
              <a:rPr lang="en-GB" altLang="en-US" dirty="0" smtClean="0"/>
              <a:t> 14 October  Council meeting – Final proposal</a:t>
            </a:r>
          </a:p>
          <a:p>
            <a:pPr eaLnBrk="1" hangingPunct="1">
              <a:spcBef>
                <a:spcPct val="0"/>
              </a:spcBef>
              <a:buFontTx/>
              <a:buChar char="•"/>
            </a:pPr>
            <a:r>
              <a:rPr lang="en-GB" altLang="en-US" dirty="0" smtClean="0"/>
              <a:t>19 November Closing of objections and appeals to the final proposal</a:t>
            </a:r>
          </a:p>
          <a:p>
            <a:pPr eaLnBrk="1" hangingPunct="1">
              <a:spcBef>
                <a:spcPct val="0"/>
              </a:spcBef>
              <a:buFontTx/>
              <a:buChar char="•"/>
            </a:pPr>
            <a:r>
              <a:rPr lang="en-GB" altLang="en-US" dirty="0" smtClean="0"/>
              <a:t> by 15 January 2022 Forward all relevant information to the Local Government Commission if any are received. If no    </a:t>
            </a:r>
          </a:p>
          <a:p>
            <a:pPr eaLnBrk="1" hangingPunct="1">
              <a:spcBef>
                <a:spcPct val="0"/>
              </a:spcBef>
            </a:pPr>
            <a:r>
              <a:rPr lang="en-GB" altLang="en-US" dirty="0" smtClean="0"/>
              <a:t>objections or appeals are received the decision becomes final. </a:t>
            </a:r>
          </a:p>
          <a:p>
            <a:pPr eaLnBrk="1" hangingPunct="1">
              <a:spcBef>
                <a:spcPct val="0"/>
              </a:spcBef>
              <a:buFontTx/>
              <a:buChar char="•"/>
            </a:pPr>
            <a:r>
              <a:rPr lang="en-GB" altLang="en-US" dirty="0" smtClean="0"/>
              <a:t>Prior to 10 April 2022 Local Government Commission Determination if objections have been received.</a:t>
            </a:r>
            <a:endParaRPr lang="en-AU" altLang="en-US" dirty="0" smtClean="0"/>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6</a:t>
            </a:fld>
            <a:endParaRPr lang="en-NZ"/>
          </a:p>
        </p:txBody>
      </p:sp>
    </p:spTree>
    <p:extLst>
      <p:ext uri="{BB962C8B-B14F-4D97-AF65-F5344CB8AC3E}">
        <p14:creationId xmlns:p14="http://schemas.microsoft.com/office/powerpoint/2010/main" val="202178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the 2022 and 2025 elections voters on the Māori electoral roll will vote for candidates standing in the Māori ward or wards. Voters on the General electoral roll will vote for those standing in General wards. All electors may vote for the mayor and any Council positions being elected at large.</a:t>
            </a:r>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8</a:t>
            </a:fld>
            <a:endParaRPr lang="en-NZ"/>
          </a:p>
        </p:txBody>
      </p:sp>
    </p:spTree>
    <p:extLst>
      <p:ext uri="{BB962C8B-B14F-4D97-AF65-F5344CB8AC3E}">
        <p14:creationId xmlns:p14="http://schemas.microsoft.com/office/powerpoint/2010/main" val="327589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smtClean="0"/>
              <a:t>*</a:t>
            </a:r>
            <a:r>
              <a:rPr lang="en-NZ" sz="1200" dirty="0" smtClean="0"/>
              <a:t>as Council has decided to have a Māori ward or wards, it cannot elect all councillors at large - it must have at least one General electoral 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A mixed system, where some councillors are elected from wards and some at-large, can be seen to provide a balance between representation of district-wide interests and ward concerns.</a:t>
            </a:r>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9</a:t>
            </a:fld>
            <a:endParaRPr lang="en-NZ"/>
          </a:p>
        </p:txBody>
      </p:sp>
    </p:spTree>
    <p:extLst>
      <p:ext uri="{BB962C8B-B14F-4D97-AF65-F5344CB8AC3E}">
        <p14:creationId xmlns:p14="http://schemas.microsoft.com/office/powerpoint/2010/main" val="301719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10</a:t>
            </a:fld>
            <a:endParaRPr lang="en-NZ"/>
          </a:p>
        </p:txBody>
      </p:sp>
    </p:spTree>
    <p:extLst>
      <p:ext uri="{BB962C8B-B14F-4D97-AF65-F5344CB8AC3E}">
        <p14:creationId xmlns:p14="http://schemas.microsoft.com/office/powerpoint/2010/main" val="11810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The community may have views on whether a smaller or larger number might produce better governance and representation.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Under the current arrangements, the Remuneration Authority sets the total remuneration pool that is paid to the mayor and councillors. This would likely be divided among the councillors elected.</a:t>
            </a:r>
          </a:p>
          <a:p>
            <a:endParaRPr lang="en-NZ" dirty="0"/>
          </a:p>
        </p:txBody>
      </p:sp>
      <p:sp>
        <p:nvSpPr>
          <p:cNvPr id="4" name="Slide Number Placeholder 3"/>
          <p:cNvSpPr>
            <a:spLocks noGrp="1"/>
          </p:cNvSpPr>
          <p:nvPr>
            <p:ph type="sldNum" sz="quarter" idx="10"/>
          </p:nvPr>
        </p:nvSpPr>
        <p:spPr/>
        <p:txBody>
          <a:bodyPr/>
          <a:lstStyle/>
          <a:p>
            <a:fld id="{6BA0207B-10AF-48BE-AB7C-F41ECB4B54AE}" type="slidenum">
              <a:rPr lang="en-NZ" smtClean="0"/>
              <a:t>11</a:t>
            </a:fld>
            <a:endParaRPr lang="en-NZ"/>
          </a:p>
        </p:txBody>
      </p:sp>
    </p:spTree>
    <p:extLst>
      <p:ext uri="{BB962C8B-B14F-4D97-AF65-F5344CB8AC3E}">
        <p14:creationId xmlns:p14="http://schemas.microsoft.com/office/powerpoint/2010/main" val="197468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36B3DB-9DF9-4766-B31B-F9B6E46C6D9E}" type="datetimeFigureOut">
              <a:rPr lang="en-NZ" smtClean="0"/>
              <a:t>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D0E0B0-B171-4132-9B44-67CE06874A77}" type="slidenum">
              <a:rPr lang="en-NZ" smtClean="0"/>
              <a:t>‹#›</a:t>
            </a:fld>
            <a:endParaRPr lang="en-NZ"/>
          </a:p>
        </p:txBody>
      </p:sp>
      <p:sp>
        <p:nvSpPr>
          <p:cNvPr id="8" name="Isosceles Triangle 7"/>
          <p:cNvSpPr/>
          <p:nvPr userDrawn="1"/>
        </p:nvSpPr>
        <p:spPr>
          <a:xfrm rot="16200000" flipV="1">
            <a:off x="811687" y="-830737"/>
            <a:ext cx="1376915" cy="3000288"/>
          </a:xfrm>
          <a:prstGeom prst="triangle">
            <a:avLst>
              <a:gd name="adj" fmla="val 100000"/>
            </a:avLst>
          </a:prstGeom>
          <a:solidFill>
            <a:srgbClr val="42697E"/>
          </a:solidFill>
          <a:ln>
            <a:solidFill>
              <a:srgbClr val="426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https://www.electionz.com/home/assets/img/ecom_whit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361" y="66069"/>
            <a:ext cx="1742337" cy="3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66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36B3DB-9DF9-4766-B31B-F9B6E46C6D9E}" type="datetimeFigureOut">
              <a:rPr lang="en-NZ" smtClean="0"/>
              <a:t>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366231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36B3DB-9DF9-4766-B31B-F9B6E46C6D9E}" type="datetimeFigureOut">
              <a:rPr lang="en-NZ" smtClean="0"/>
              <a:t>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361295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sz="4400" b="1">
                <a:solidFill>
                  <a:srgbClr val="42697E"/>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36B3DB-9DF9-4766-B31B-F9B6E46C6D9E}" type="datetimeFigureOut">
              <a:rPr lang="en-NZ" smtClean="0"/>
              <a:t>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D0E0B0-B171-4132-9B44-67CE06874A77}" type="slidenum">
              <a:rPr lang="en-NZ" smtClean="0"/>
              <a:t>‹#›</a:t>
            </a:fld>
            <a:endParaRPr lang="en-NZ"/>
          </a:p>
        </p:txBody>
      </p:sp>
      <p:sp>
        <p:nvSpPr>
          <p:cNvPr id="7" name="Isosceles Triangle 6"/>
          <p:cNvSpPr/>
          <p:nvPr userDrawn="1"/>
        </p:nvSpPr>
        <p:spPr>
          <a:xfrm rot="16200000" flipV="1">
            <a:off x="811687" y="-830737"/>
            <a:ext cx="1376915" cy="3000288"/>
          </a:xfrm>
          <a:prstGeom prst="triangle">
            <a:avLst>
              <a:gd name="adj" fmla="val 100000"/>
            </a:avLst>
          </a:prstGeom>
          <a:solidFill>
            <a:srgbClr val="42697E"/>
          </a:solidFill>
          <a:ln>
            <a:solidFill>
              <a:srgbClr val="426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2" descr="https://www.electionz.com/home/assets/img/ecom_whit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361" y="66069"/>
            <a:ext cx="1742337" cy="3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416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36B3DB-9DF9-4766-B31B-F9B6E46C6D9E}" type="datetimeFigureOut">
              <a:rPr lang="en-NZ" smtClean="0"/>
              <a:t>2/08/2021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144905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rgbClr val="A30045"/>
              </a:buClr>
              <a:defRPr/>
            </a:lvl1pPr>
            <a:lvl2pPr>
              <a:buClr>
                <a:srgbClr val="A30045"/>
              </a:buClr>
              <a:defRPr/>
            </a:lvl2pPr>
            <a:lvl3pPr>
              <a:buClr>
                <a:srgbClr val="A30045"/>
              </a:buClr>
              <a:defRPr/>
            </a:lvl3pPr>
            <a:lvl4pPr>
              <a:buClr>
                <a:srgbClr val="A30045"/>
              </a:buClr>
              <a:defRPr/>
            </a:lvl4pPr>
            <a:lvl5pPr>
              <a:buClr>
                <a:srgbClr val="A3004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36B3DB-9DF9-4766-B31B-F9B6E46C6D9E}" type="datetimeFigureOut">
              <a:rPr lang="en-NZ" smtClean="0"/>
              <a:t>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D0E0B0-B171-4132-9B44-67CE06874A77}" type="slidenum">
              <a:rPr lang="en-NZ" smtClean="0"/>
              <a:t>‹#›</a:t>
            </a:fld>
            <a:endParaRPr lang="en-NZ"/>
          </a:p>
        </p:txBody>
      </p:sp>
      <p:sp>
        <p:nvSpPr>
          <p:cNvPr id="8" name="Isosceles Triangle 7"/>
          <p:cNvSpPr/>
          <p:nvPr userDrawn="1"/>
        </p:nvSpPr>
        <p:spPr>
          <a:xfrm rot="16200000" flipV="1">
            <a:off x="811687" y="-830737"/>
            <a:ext cx="1376915" cy="3000288"/>
          </a:xfrm>
          <a:prstGeom prst="triangle">
            <a:avLst>
              <a:gd name="adj" fmla="val 100000"/>
            </a:avLst>
          </a:prstGeom>
          <a:solidFill>
            <a:srgbClr val="42697E"/>
          </a:solidFill>
          <a:ln>
            <a:solidFill>
              <a:srgbClr val="426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2" descr="https://www.electionz.com/home/assets/img/ecom_white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8361" y="66069"/>
            <a:ext cx="1742337" cy="3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31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A300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A300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36B3DB-9DF9-4766-B31B-F9B6E46C6D9E}" type="datetimeFigureOut">
              <a:rPr lang="en-NZ" smtClean="0"/>
              <a:t>2/08/2021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1781987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36B3DB-9DF9-4766-B31B-F9B6E46C6D9E}" type="datetimeFigureOut">
              <a:rPr lang="en-NZ" smtClean="0"/>
              <a:t>2/08/2021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122867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6B3DB-9DF9-4766-B31B-F9B6E46C6D9E}" type="datetimeFigureOut">
              <a:rPr lang="en-NZ" smtClean="0"/>
              <a:t>2/08/2021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371849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6B3DB-9DF9-4766-B31B-F9B6E46C6D9E}" type="datetimeFigureOut">
              <a:rPr lang="en-NZ" smtClean="0"/>
              <a:t>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411030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6B3DB-9DF9-4766-B31B-F9B6E46C6D9E}" type="datetimeFigureOut">
              <a:rPr lang="en-NZ" smtClean="0"/>
              <a:t>2/08/2021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D0E0B0-B171-4132-9B44-67CE06874A77}" type="slidenum">
              <a:rPr lang="en-NZ" smtClean="0"/>
              <a:t>‹#›</a:t>
            </a:fld>
            <a:endParaRPr lang="en-NZ"/>
          </a:p>
        </p:txBody>
      </p:sp>
    </p:spTree>
    <p:extLst>
      <p:ext uri="{BB962C8B-B14F-4D97-AF65-F5344CB8AC3E}">
        <p14:creationId xmlns:p14="http://schemas.microsoft.com/office/powerpoint/2010/main" val="54256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6B3DB-9DF9-4766-B31B-F9B6E46C6D9E}" type="datetimeFigureOut">
              <a:rPr lang="en-NZ" smtClean="0"/>
              <a:t>2/08/2021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0E0B0-B171-4132-9B44-67CE06874A77}" type="slidenum">
              <a:rPr lang="en-NZ" smtClean="0"/>
              <a:t>‹#›</a:t>
            </a:fld>
            <a:endParaRPr lang="en-NZ"/>
          </a:p>
        </p:txBody>
      </p:sp>
      <p:sp>
        <p:nvSpPr>
          <p:cNvPr id="7" name="Isosceles Triangle 6"/>
          <p:cNvSpPr/>
          <p:nvPr userDrawn="1"/>
        </p:nvSpPr>
        <p:spPr>
          <a:xfrm rot="16200000" flipV="1">
            <a:off x="811687" y="-830737"/>
            <a:ext cx="1376915" cy="3000288"/>
          </a:xfrm>
          <a:prstGeom prst="triangle">
            <a:avLst>
              <a:gd name="adj" fmla="val 100000"/>
            </a:avLst>
          </a:prstGeom>
          <a:solidFill>
            <a:srgbClr val="42697E"/>
          </a:solidFill>
          <a:ln>
            <a:solidFill>
              <a:srgbClr val="4269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2" descr="https://www.electionz.com/home/assets/img/ecom_white_logo.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8361" y="66069"/>
            <a:ext cx="1742337" cy="38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57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4400" b="1" kern="1200" dirty="0">
          <a:solidFill>
            <a:srgbClr val="42697E"/>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AC1A2F"/>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C1A2F"/>
        </a:buClr>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C1A2F"/>
        </a:buClr>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C1A2F"/>
        </a:buClr>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C1A2F"/>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myvoicemychoice.co.nz/"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hastingsdc.govt.nz/represent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333" r="8253"/>
          <a:stretch/>
        </p:blipFill>
        <p:spPr>
          <a:xfrm>
            <a:off x="0" y="9144"/>
            <a:ext cx="9152792" cy="6839712"/>
          </a:xfrm>
          <a:prstGeom prst="rect">
            <a:avLst/>
          </a:prstGeom>
        </p:spPr>
      </p:pic>
      <p:sp>
        <p:nvSpPr>
          <p:cNvPr id="5" name="TextBox 4"/>
          <p:cNvSpPr txBox="1"/>
          <p:nvPr/>
        </p:nvSpPr>
        <p:spPr>
          <a:xfrm>
            <a:off x="1359092" y="4311570"/>
            <a:ext cx="6791378" cy="1419684"/>
          </a:xfrm>
          <a:prstGeom prst="rect">
            <a:avLst/>
          </a:prstGeom>
          <a:solidFill>
            <a:schemeClr val="bg1"/>
          </a:solidFill>
        </p:spPr>
        <p:txBody>
          <a:bodyPr wrap="square" rtlCol="0">
            <a:spAutoFit/>
          </a:bodyPr>
          <a:lstStyle/>
          <a:p>
            <a:pPr>
              <a:lnSpc>
                <a:spcPts val="5100"/>
              </a:lnSpc>
            </a:pPr>
            <a:r>
              <a:rPr lang="en-NZ" sz="5400" b="1" dirty="0" smtClean="0">
                <a:solidFill>
                  <a:srgbClr val="44687D"/>
                </a:solidFill>
              </a:rPr>
              <a:t>Representation Review Community Meeting</a:t>
            </a:r>
            <a:endParaRPr lang="en-NZ" sz="5400" b="1" dirty="0">
              <a:solidFill>
                <a:srgbClr val="44687D"/>
              </a:solidFill>
            </a:endParaRPr>
          </a:p>
        </p:txBody>
      </p:sp>
      <p:sp>
        <p:nvSpPr>
          <p:cNvPr id="9" name="TextBox 8"/>
          <p:cNvSpPr txBox="1"/>
          <p:nvPr/>
        </p:nvSpPr>
        <p:spPr>
          <a:xfrm>
            <a:off x="2327970" y="6171358"/>
            <a:ext cx="3902127" cy="332783"/>
          </a:xfrm>
          <a:prstGeom prst="rect">
            <a:avLst/>
          </a:prstGeom>
          <a:noFill/>
        </p:spPr>
        <p:txBody>
          <a:bodyPr wrap="square" lIns="0" tIns="0" rIns="0" bIns="0" rtlCol="0">
            <a:spAutoFit/>
          </a:bodyPr>
          <a:lstStyle/>
          <a:p>
            <a:pPr>
              <a:lnSpc>
                <a:spcPts val="2775"/>
              </a:lnSpc>
            </a:pPr>
            <a:r>
              <a:rPr lang="en-US" sz="1875" b="1" dirty="0">
                <a:solidFill>
                  <a:schemeClr val="bg1"/>
                </a:solidFill>
              </a:rPr>
              <a:t>2</a:t>
            </a:r>
            <a:r>
              <a:rPr lang="en-US" sz="1875" b="1" dirty="0" smtClean="0">
                <a:solidFill>
                  <a:schemeClr val="bg1"/>
                </a:solidFill>
              </a:rPr>
              <a:t> August 2021</a:t>
            </a:r>
            <a:endParaRPr lang="en-NZ" sz="1875" dirty="0">
              <a:solidFill>
                <a:schemeClr val="bg1"/>
              </a:solidFill>
            </a:endParaRPr>
          </a:p>
        </p:txBody>
      </p:sp>
      <p:grpSp>
        <p:nvGrpSpPr>
          <p:cNvPr id="6" name="Group 5"/>
          <p:cNvGrpSpPr/>
          <p:nvPr/>
        </p:nvGrpSpPr>
        <p:grpSpPr>
          <a:xfrm>
            <a:off x="6136070" y="5496530"/>
            <a:ext cx="3010919" cy="1349657"/>
            <a:chOff x="6136070" y="5496530"/>
            <a:chExt cx="3010919" cy="1349657"/>
          </a:xfrm>
        </p:grpSpPr>
        <p:sp>
          <p:nvSpPr>
            <p:cNvPr id="3" name="Isosceles Triangle 2"/>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Tree>
    <p:extLst>
      <p:ext uri="{BB962C8B-B14F-4D97-AF65-F5344CB8AC3E}">
        <p14:creationId xmlns:p14="http://schemas.microsoft.com/office/powerpoint/2010/main" val="478171329"/>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02301" y="271693"/>
            <a:ext cx="6857996" cy="1219821"/>
          </a:xfrm>
          <a:prstGeom prst="rect">
            <a:avLst/>
          </a:prstGeom>
          <a:noFill/>
        </p:spPr>
        <p:txBody>
          <a:bodyPr wrap="square" rtlCol="0">
            <a:spAutoFit/>
          </a:bodyPr>
          <a:lstStyle/>
          <a:p>
            <a:pPr algn="ctr">
              <a:lnSpc>
                <a:spcPts val="4275"/>
              </a:lnSpc>
            </a:pPr>
            <a:r>
              <a:rPr lang="en-NZ" sz="4800" b="1" dirty="0" smtClean="0">
                <a:solidFill>
                  <a:srgbClr val="44687D"/>
                </a:solidFill>
              </a:rPr>
              <a:t>Mix </a:t>
            </a:r>
            <a:r>
              <a:rPr lang="en-NZ" sz="4800" b="1" dirty="0">
                <a:solidFill>
                  <a:srgbClr val="44687D"/>
                </a:solidFill>
              </a:rPr>
              <a:t>of </a:t>
            </a:r>
            <a:r>
              <a:rPr lang="en-NZ" sz="4800" b="1" dirty="0" smtClean="0">
                <a:solidFill>
                  <a:srgbClr val="44687D"/>
                </a:solidFill>
              </a:rPr>
              <a:t>elections: - ‘at large’ </a:t>
            </a:r>
            <a:r>
              <a:rPr lang="en-NZ" sz="4800" b="1" dirty="0">
                <a:solidFill>
                  <a:srgbClr val="44687D"/>
                </a:solidFill>
              </a:rPr>
              <a:t>and wards</a:t>
            </a: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528907" y="1467210"/>
            <a:ext cx="8569392" cy="4585871"/>
          </a:xfrm>
          <a:prstGeom prst="rect">
            <a:avLst/>
          </a:prstGeom>
        </p:spPr>
        <p:txBody>
          <a:bodyPr wrap="square">
            <a:spAutoFit/>
          </a:bodyPr>
          <a:lstStyle/>
          <a:p>
            <a:pPr>
              <a:spcBef>
                <a:spcPts val="1200"/>
              </a:spcBef>
            </a:pPr>
            <a:r>
              <a:rPr lang="en-NZ" sz="2400" b="1" dirty="0" smtClean="0"/>
              <a:t>Considerations</a:t>
            </a:r>
            <a:r>
              <a:rPr lang="en-NZ" sz="2400" b="1" dirty="0"/>
              <a:t>:</a:t>
            </a:r>
          </a:p>
          <a:p>
            <a:pPr marL="342900" indent="-342900">
              <a:spcBef>
                <a:spcPts val="1200"/>
              </a:spcBef>
              <a:buClr>
                <a:srgbClr val="A30045"/>
              </a:buClr>
              <a:buFont typeface="Wingdings" panose="05000000000000000000" pitchFamily="2" charset="2"/>
              <a:buChar char="ü"/>
            </a:pPr>
            <a:r>
              <a:rPr lang="en-NZ" dirty="0"/>
              <a:t>Is this considered good governance for the district?</a:t>
            </a:r>
          </a:p>
          <a:p>
            <a:pPr marL="342900" indent="-342900">
              <a:spcBef>
                <a:spcPts val="1200"/>
              </a:spcBef>
              <a:buClr>
                <a:srgbClr val="A30045"/>
              </a:buClr>
              <a:buFont typeface="Wingdings" panose="05000000000000000000" pitchFamily="2" charset="2"/>
              <a:buChar char="ü"/>
            </a:pPr>
            <a:r>
              <a:rPr lang="en-NZ" dirty="0"/>
              <a:t>Are the number of councillors right?</a:t>
            </a:r>
          </a:p>
          <a:p>
            <a:pPr marL="342900" indent="-342900">
              <a:spcBef>
                <a:spcPts val="1200"/>
              </a:spcBef>
              <a:buClr>
                <a:srgbClr val="A30045"/>
              </a:buClr>
              <a:buFont typeface="Wingdings" panose="05000000000000000000" pitchFamily="2" charset="2"/>
              <a:buChar char="ü"/>
            </a:pPr>
            <a:r>
              <a:rPr lang="en-NZ" dirty="0"/>
              <a:t>Councillors elected at-large are not included in the calculation to determine the number of Māori ward/s</a:t>
            </a:r>
          </a:p>
          <a:p>
            <a:pPr marL="342900" indent="-342900">
              <a:spcBef>
                <a:spcPts val="1200"/>
              </a:spcBef>
              <a:buClr>
                <a:srgbClr val="A30045"/>
              </a:buClr>
              <a:buFont typeface="Wingdings" panose="05000000000000000000" pitchFamily="2" charset="2"/>
              <a:buChar char="ü"/>
            </a:pPr>
            <a:r>
              <a:rPr lang="en-NZ" dirty="0"/>
              <a:t>With Māori ward/s there must be at least 1 </a:t>
            </a:r>
            <a:r>
              <a:rPr lang="en-NZ" dirty="0" smtClean="0"/>
              <a:t>General </a:t>
            </a:r>
            <a:r>
              <a:rPr lang="en-NZ" dirty="0"/>
              <a:t>ward</a:t>
            </a:r>
          </a:p>
          <a:p>
            <a:pPr marL="342900" indent="-342900">
              <a:spcBef>
                <a:spcPts val="1200"/>
              </a:spcBef>
              <a:buClr>
                <a:srgbClr val="A30045"/>
              </a:buClr>
              <a:buFont typeface="Wingdings" panose="05000000000000000000" pitchFamily="2" charset="2"/>
              <a:buChar char="ü"/>
            </a:pPr>
            <a:r>
              <a:rPr lang="en-NZ" dirty="0"/>
              <a:t>Does having some elections at-large and some by way of wards meet the fair and effective representation requirements?</a:t>
            </a:r>
          </a:p>
          <a:p>
            <a:pPr marL="342900" indent="-342900">
              <a:spcBef>
                <a:spcPts val="1200"/>
              </a:spcBef>
              <a:buClr>
                <a:srgbClr val="A30045"/>
              </a:buClr>
              <a:buFont typeface="Wingdings" panose="05000000000000000000" pitchFamily="2" charset="2"/>
              <a:buChar char="ü"/>
            </a:pPr>
            <a:r>
              <a:rPr lang="en-NZ" dirty="0"/>
              <a:t>All </a:t>
            </a:r>
            <a:r>
              <a:rPr lang="en-NZ" dirty="0" smtClean="0"/>
              <a:t>General </a:t>
            </a:r>
            <a:r>
              <a:rPr lang="en-NZ" dirty="0"/>
              <a:t>wards and all Māori wards separately must comply with the “+ or – 10%” rule</a:t>
            </a:r>
          </a:p>
          <a:p>
            <a:pPr marL="342900" indent="-342900">
              <a:spcBef>
                <a:spcPts val="1200"/>
              </a:spcBef>
              <a:buClr>
                <a:srgbClr val="A30045"/>
              </a:buClr>
              <a:buFont typeface="Wingdings" panose="05000000000000000000" pitchFamily="2" charset="2"/>
              <a:buChar char="ü"/>
            </a:pPr>
            <a:r>
              <a:rPr lang="en-NZ" dirty="0"/>
              <a:t>Mayor and some Councillors are elected by the electors of the whole district whilst others are elected by </a:t>
            </a:r>
            <a:r>
              <a:rPr lang="en-NZ" dirty="0" smtClean="0"/>
              <a:t>wards</a:t>
            </a:r>
            <a:endParaRPr lang="en-NZ" dirty="0"/>
          </a:p>
        </p:txBody>
      </p:sp>
    </p:spTree>
    <p:extLst>
      <p:ext uri="{BB962C8B-B14F-4D97-AF65-F5344CB8AC3E}">
        <p14:creationId xmlns:p14="http://schemas.microsoft.com/office/powerpoint/2010/main" val="175723197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3580" y="293277"/>
            <a:ext cx="7775808" cy="668388"/>
          </a:xfrm>
          <a:prstGeom prst="rect">
            <a:avLst/>
          </a:prstGeom>
          <a:noFill/>
        </p:spPr>
        <p:txBody>
          <a:bodyPr wrap="square" rtlCol="0">
            <a:spAutoFit/>
          </a:bodyPr>
          <a:lstStyle/>
          <a:p>
            <a:pPr algn="r">
              <a:lnSpc>
                <a:spcPts val="4275"/>
              </a:lnSpc>
            </a:pPr>
            <a:r>
              <a:rPr lang="en-NZ" sz="4800" b="1" dirty="0" smtClean="0">
                <a:solidFill>
                  <a:srgbClr val="44687D"/>
                </a:solidFill>
              </a:rPr>
              <a:t>Number of Councillors</a:t>
            </a:r>
            <a:endParaRPr lang="en-NZ" sz="4800" b="1" dirty="0">
              <a:solidFill>
                <a:srgbClr val="44687D"/>
              </a:solidFill>
            </a:endParaRPr>
          </a:p>
        </p:txBody>
      </p:sp>
      <p:sp>
        <p:nvSpPr>
          <p:cNvPr id="6" name="Content Placeholder 2"/>
          <p:cNvSpPr txBox="1">
            <a:spLocks/>
          </p:cNvSpPr>
          <p:nvPr/>
        </p:nvSpPr>
        <p:spPr>
          <a:xfrm>
            <a:off x="549070" y="1363087"/>
            <a:ext cx="7531061" cy="1151513"/>
          </a:xfrm>
          <a:prstGeom prst="rect">
            <a:avLst/>
          </a:prstGeom>
        </p:spPr>
        <p:txBody>
          <a:bodyPr vert="horz" lIns="91440" tIns="45720" rIns="91440" bIns="45720" rtlCol="0">
            <a:noAutofit/>
          </a:bodyPr>
          <a:lstStyle>
            <a:defPPr>
              <a:defRPr lang="en-US"/>
            </a:defPPr>
            <a:lvl1pPr algn="ctr">
              <a:spcBef>
                <a:spcPts val="1000"/>
              </a:spcBef>
              <a:spcAft>
                <a:spcPts val="600"/>
              </a:spcAft>
              <a:buFont typeface="Arial" panose="020B0604020202020204" pitchFamily="34" charset="0"/>
              <a:buNone/>
              <a:defRPr sz="2800">
                <a:solidFill>
                  <a:srgbClr val="A30045"/>
                </a:solidFill>
              </a:defRPr>
            </a:lvl1pPr>
          </a:lstStyle>
          <a:p>
            <a:r>
              <a:rPr lang="en-NZ" dirty="0"/>
              <a:t>How many </a:t>
            </a:r>
            <a:r>
              <a:rPr lang="en-NZ" dirty="0" smtClean="0"/>
              <a:t>councillors </a:t>
            </a:r>
            <a:r>
              <a:rPr lang="en-NZ" dirty="0"/>
              <a:t>do you think </a:t>
            </a:r>
            <a:r>
              <a:rPr lang="en-NZ" dirty="0" smtClean="0"/>
              <a:t/>
            </a:r>
            <a:br>
              <a:rPr lang="en-NZ" dirty="0" smtClean="0"/>
            </a:br>
            <a:r>
              <a:rPr lang="en-NZ" dirty="0" smtClean="0"/>
              <a:t>Council </a:t>
            </a:r>
            <a:r>
              <a:rPr lang="en-NZ" dirty="0"/>
              <a:t>should have?</a:t>
            </a:r>
          </a:p>
          <a:p>
            <a:r>
              <a:rPr lang="en-NZ" dirty="0"/>
              <a:t/>
            </a:r>
            <a:br>
              <a:rPr lang="en-NZ" dirty="0"/>
            </a:br>
            <a:r>
              <a:rPr lang="en-NZ" dirty="0"/>
              <a:t> </a:t>
            </a:r>
          </a:p>
          <a:p>
            <a:r>
              <a:rPr lang="en-NZ" dirty="0"/>
              <a:t/>
            </a:r>
            <a:br>
              <a:rPr lang="en-NZ" dirty="0"/>
            </a:br>
            <a:endParaRPr lang="en-NZ"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3" name="Rectangle 2"/>
          <p:cNvSpPr/>
          <p:nvPr/>
        </p:nvSpPr>
        <p:spPr>
          <a:xfrm>
            <a:off x="728719" y="2514600"/>
            <a:ext cx="7744436" cy="2246769"/>
          </a:xfrm>
          <a:prstGeom prst="rect">
            <a:avLst/>
          </a:prstGeom>
        </p:spPr>
        <p:txBody>
          <a:bodyPr wrap="square">
            <a:spAutoFit/>
          </a:bodyPr>
          <a:lstStyle/>
          <a:p>
            <a:pPr>
              <a:spcBef>
                <a:spcPts val="1200"/>
              </a:spcBef>
            </a:pPr>
            <a:r>
              <a:rPr lang="en-NZ" sz="2000" b="1" dirty="0"/>
              <a:t>What is the minimum and maximum number of </a:t>
            </a:r>
            <a:r>
              <a:rPr lang="en-NZ" sz="2000" b="1" dirty="0" smtClean="0"/>
              <a:t>Councillors?</a:t>
            </a:r>
          </a:p>
          <a:p>
            <a:pPr>
              <a:spcBef>
                <a:spcPts val="1200"/>
              </a:spcBef>
            </a:pPr>
            <a:r>
              <a:rPr lang="en-NZ" sz="2000" dirty="0" smtClean="0"/>
              <a:t>Under </a:t>
            </a:r>
            <a:r>
              <a:rPr lang="en-NZ" sz="2000" dirty="0"/>
              <a:t>law, Council can have between five and 29 councillors plus the </a:t>
            </a:r>
            <a:r>
              <a:rPr lang="en-NZ" sz="2000" dirty="0" smtClean="0"/>
              <a:t>mayor.</a:t>
            </a:r>
          </a:p>
          <a:p>
            <a:pPr>
              <a:spcBef>
                <a:spcPts val="1200"/>
              </a:spcBef>
            </a:pPr>
            <a:r>
              <a:rPr lang="en-NZ" sz="2000" dirty="0" smtClean="0"/>
              <a:t>In </a:t>
            </a:r>
            <a:r>
              <a:rPr lang="en-NZ" sz="2000" dirty="0"/>
              <a:t>2019, 14 was considered the right number of councillors to provide good governance, share the workload and provide effective representation. </a:t>
            </a:r>
          </a:p>
        </p:txBody>
      </p:sp>
      <p:sp>
        <p:nvSpPr>
          <p:cNvPr id="4" name="Rectangle 3"/>
          <p:cNvSpPr/>
          <p:nvPr/>
        </p:nvSpPr>
        <p:spPr>
          <a:xfrm>
            <a:off x="729690" y="4984302"/>
            <a:ext cx="7350441" cy="1169551"/>
          </a:xfrm>
          <a:prstGeom prst="rect">
            <a:avLst/>
          </a:prstGeom>
        </p:spPr>
        <p:txBody>
          <a:bodyPr wrap="square">
            <a:spAutoFit/>
          </a:bodyPr>
          <a:lstStyle/>
          <a:p>
            <a:pPr>
              <a:spcBef>
                <a:spcPts val="1200"/>
              </a:spcBef>
            </a:pPr>
            <a:r>
              <a:rPr lang="mi-NZ" sz="2000" b="1" dirty="0" smtClean="0"/>
              <a:t>What about the cost of remuneration?</a:t>
            </a:r>
            <a:endParaRPr lang="en-NZ" sz="2000" b="1" dirty="0"/>
          </a:p>
          <a:p>
            <a:pPr>
              <a:spcBef>
                <a:spcPts val="1200"/>
              </a:spcBef>
            </a:pPr>
            <a:r>
              <a:rPr lang="en-NZ" sz="2000" dirty="0"/>
              <a:t>The total </a:t>
            </a:r>
            <a:r>
              <a:rPr lang="en-NZ" sz="2000" dirty="0" smtClean="0"/>
              <a:t>remuneration cost is </a:t>
            </a:r>
            <a:r>
              <a:rPr lang="en-NZ" sz="2000" dirty="0"/>
              <a:t>not affected by the number of members the Council decides to have. </a:t>
            </a:r>
          </a:p>
        </p:txBody>
      </p:sp>
    </p:spTree>
    <p:extLst>
      <p:ext uri="{BB962C8B-B14F-4D97-AF65-F5344CB8AC3E}">
        <p14:creationId xmlns:p14="http://schemas.microsoft.com/office/powerpoint/2010/main" val="14472202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98643" y="303428"/>
            <a:ext cx="4648293" cy="668388"/>
          </a:xfrm>
          <a:prstGeom prst="rect">
            <a:avLst/>
          </a:prstGeom>
          <a:noFill/>
        </p:spPr>
        <p:txBody>
          <a:bodyPr wrap="square" rtlCol="0">
            <a:spAutoFit/>
          </a:bodyPr>
          <a:lstStyle/>
          <a:p>
            <a:pPr algn="r">
              <a:lnSpc>
                <a:spcPts val="4275"/>
              </a:lnSpc>
            </a:pPr>
            <a:r>
              <a:rPr lang="en-NZ" sz="4800" b="1" dirty="0" smtClean="0">
                <a:solidFill>
                  <a:srgbClr val="44687D"/>
                </a:solidFill>
              </a:rPr>
              <a:t>Ward Boundaries</a:t>
            </a:r>
            <a:endParaRPr lang="en-NZ" sz="4800" b="1" dirty="0">
              <a:solidFill>
                <a:srgbClr val="44687D"/>
              </a:solidFill>
            </a:endParaRPr>
          </a:p>
        </p:txBody>
      </p:sp>
      <p:sp>
        <p:nvSpPr>
          <p:cNvPr id="6" name="Content Placeholder 2"/>
          <p:cNvSpPr txBox="1">
            <a:spLocks/>
          </p:cNvSpPr>
          <p:nvPr/>
        </p:nvSpPr>
        <p:spPr>
          <a:xfrm>
            <a:off x="717629" y="1023029"/>
            <a:ext cx="8380670" cy="1193524"/>
          </a:xfrm>
          <a:prstGeom prst="rect">
            <a:avLst/>
          </a:prstGeom>
        </p:spPr>
        <p:txBody>
          <a:bodyPr vert="horz" lIns="91440" tIns="45720" rIns="91440" bIns="45720" rtlCol="0">
            <a:noAutofit/>
          </a:bodyPr>
          <a:lstStyle>
            <a:defPPr>
              <a:defRPr lang="en-US"/>
            </a:defPPr>
            <a:lvl1pPr indent="0" algn="ctr">
              <a:lnSpc>
                <a:spcPct val="100000"/>
              </a:lnSpc>
              <a:spcBef>
                <a:spcPts val="1000"/>
              </a:spcBef>
              <a:spcAft>
                <a:spcPts val="600"/>
              </a:spcAft>
              <a:buFont typeface="Arial" panose="020B0604020202020204" pitchFamily="34" charset="0"/>
              <a:buNone/>
              <a:defRPr sz="2800">
                <a:solidFill>
                  <a:srgbClr val="A30045"/>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NZ" dirty="0"/>
              <a:t>If wards are retained, what changes </a:t>
            </a:r>
            <a:br>
              <a:rPr lang="en-NZ" dirty="0"/>
            </a:br>
            <a:r>
              <a:rPr lang="en-NZ" dirty="0"/>
              <a:t>(if any) do you think are needed to reflect communities of interest</a:t>
            </a:r>
            <a:r>
              <a:rPr lang="en-NZ" dirty="0" smtClean="0"/>
              <a:t>?</a:t>
            </a:r>
            <a:r>
              <a:rPr lang="en-NZ" dirty="0"/>
              <a:t/>
            </a:r>
            <a:br>
              <a:rPr lang="en-NZ" dirty="0"/>
            </a:br>
            <a:endParaRPr lang="en-NZ"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335666" y="2717772"/>
            <a:ext cx="3258274" cy="3139321"/>
          </a:xfrm>
          <a:prstGeom prst="rect">
            <a:avLst/>
          </a:prstGeom>
        </p:spPr>
        <p:txBody>
          <a:bodyPr wrap="square">
            <a:spAutoFit/>
          </a:bodyPr>
          <a:lstStyle/>
          <a:p>
            <a:pPr fontAlgn="base"/>
            <a:r>
              <a:rPr lang="en-NZ" dirty="0"/>
              <a:t>If wards are retained, the number </a:t>
            </a:r>
            <a:r>
              <a:rPr lang="en-NZ" dirty="0" smtClean="0"/>
              <a:t>of wards, their boundaries and their names need to </a:t>
            </a:r>
            <a:r>
              <a:rPr lang="en-NZ" dirty="0"/>
              <a:t>be determined. </a:t>
            </a:r>
            <a:endParaRPr lang="en-NZ" dirty="0" smtClean="0"/>
          </a:p>
          <a:p>
            <a:pPr fontAlgn="base"/>
            <a:endParaRPr lang="en-NZ" dirty="0"/>
          </a:p>
          <a:p>
            <a:pPr fontAlgn="base"/>
            <a:r>
              <a:rPr lang="en-NZ" dirty="0" smtClean="0"/>
              <a:t>In </a:t>
            </a:r>
            <a:r>
              <a:rPr lang="en-NZ" dirty="0"/>
              <a:t>2019 the current wards were deemed to best reflect communities of interest, but communities of interest may change over time</a:t>
            </a:r>
            <a:r>
              <a:rPr lang="en-NZ" dirty="0" smtClean="0"/>
              <a:t>.</a:t>
            </a:r>
          </a:p>
          <a:p>
            <a:pPr fontAlgn="base"/>
            <a:endParaRPr lang="en-NZ"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919" y="2004617"/>
            <a:ext cx="6650151" cy="4699334"/>
          </a:xfrm>
          <a:prstGeom prst="rect">
            <a:avLst/>
          </a:prstGeom>
        </p:spPr>
      </p:pic>
    </p:spTree>
    <p:extLst>
      <p:ext uri="{BB962C8B-B14F-4D97-AF65-F5344CB8AC3E}">
        <p14:creationId xmlns:p14="http://schemas.microsoft.com/office/powerpoint/2010/main" val="284266621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98643" y="319780"/>
            <a:ext cx="4873580" cy="668388"/>
          </a:xfrm>
          <a:prstGeom prst="rect">
            <a:avLst/>
          </a:prstGeom>
          <a:noFill/>
        </p:spPr>
        <p:txBody>
          <a:bodyPr wrap="square" rtlCol="0">
            <a:spAutoFit/>
          </a:bodyPr>
          <a:lstStyle/>
          <a:p>
            <a:pPr algn="r">
              <a:lnSpc>
                <a:spcPts val="4275"/>
              </a:lnSpc>
            </a:pPr>
            <a:r>
              <a:rPr lang="en-NZ" sz="4800" b="1" dirty="0" smtClean="0">
                <a:solidFill>
                  <a:srgbClr val="44687D"/>
                </a:solidFill>
              </a:rPr>
              <a:t>Impact of Changes</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graphicFrame>
        <p:nvGraphicFramePr>
          <p:cNvPr id="10" name="Table 9"/>
          <p:cNvGraphicFramePr>
            <a:graphicFrameLocks noGrp="1"/>
          </p:cNvGraphicFramePr>
          <p:nvPr>
            <p:extLst>
              <p:ext uri="{D42A27DB-BD31-4B8C-83A1-F6EECF244321}">
                <p14:modId xmlns:p14="http://schemas.microsoft.com/office/powerpoint/2010/main" val="1747753958"/>
              </p:ext>
            </p:extLst>
          </p:nvPr>
        </p:nvGraphicFramePr>
        <p:xfrm>
          <a:off x="615422" y="1818157"/>
          <a:ext cx="8101288" cy="3753032"/>
        </p:xfrm>
        <a:graphic>
          <a:graphicData uri="http://schemas.openxmlformats.org/drawingml/2006/table">
            <a:tbl>
              <a:tblPr firstRow="1" lastRow="1" bandRow="1">
                <a:tableStyleId>{C083E6E3-FA7D-4D7B-A595-EF9225AFEA82}</a:tableStyleId>
              </a:tblPr>
              <a:tblGrid>
                <a:gridCol w="1664939"/>
                <a:gridCol w="1249424"/>
                <a:gridCol w="1136280"/>
                <a:gridCol w="1350215"/>
                <a:gridCol w="1350215"/>
                <a:gridCol w="1350215"/>
              </a:tblGrid>
              <a:tr h="1235539">
                <a:tc>
                  <a:txBody>
                    <a:bodyPr/>
                    <a:lstStyle/>
                    <a:p>
                      <a:pPr algn="l"/>
                      <a:r>
                        <a:rPr lang="mi-NZ" sz="1400" dirty="0" smtClean="0">
                          <a:solidFill>
                            <a:schemeClr val="bg1"/>
                          </a:solidFill>
                        </a:rPr>
                        <a:t>WARD</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Population</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Current</a:t>
                      </a:r>
                    </a:p>
                    <a:p>
                      <a:pPr algn="l"/>
                      <a:r>
                        <a:rPr lang="mi-NZ" sz="1400" dirty="0" smtClean="0">
                          <a:solidFill>
                            <a:schemeClr val="bg1"/>
                          </a:solidFill>
                        </a:rPr>
                        <a:t>No. of Councillors </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Current</a:t>
                      </a:r>
                    </a:p>
                    <a:p>
                      <a:pPr algn="l"/>
                      <a:r>
                        <a:rPr lang="mi-NZ" sz="1400" dirty="0" smtClean="0">
                          <a:solidFill>
                            <a:schemeClr val="bg1"/>
                          </a:solidFill>
                        </a:rPr>
                        <a:t>Population</a:t>
                      </a:r>
                      <a:r>
                        <a:rPr lang="mi-NZ" sz="1400" baseline="0" dirty="0" smtClean="0">
                          <a:solidFill>
                            <a:schemeClr val="bg1"/>
                          </a:solidFill>
                        </a:rPr>
                        <a:t> per Councillor</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General</a:t>
                      </a:r>
                    </a:p>
                    <a:p>
                      <a:pPr algn="l"/>
                      <a:r>
                        <a:rPr lang="mi-NZ" sz="1400" dirty="0" smtClean="0">
                          <a:solidFill>
                            <a:schemeClr val="bg1"/>
                          </a:solidFill>
                        </a:rPr>
                        <a:t>Electoral</a:t>
                      </a:r>
                    </a:p>
                    <a:p>
                      <a:pPr algn="l"/>
                      <a:r>
                        <a:rPr lang="mi-NZ" sz="1400" dirty="0" smtClean="0">
                          <a:solidFill>
                            <a:schemeClr val="bg1"/>
                          </a:solidFill>
                        </a:rPr>
                        <a:t>Population</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Māori</a:t>
                      </a:r>
                    </a:p>
                    <a:p>
                      <a:pPr algn="l"/>
                      <a:r>
                        <a:rPr lang="mi-NZ" sz="1400" dirty="0" smtClean="0">
                          <a:solidFill>
                            <a:schemeClr val="bg1"/>
                          </a:solidFill>
                        </a:rPr>
                        <a:t>Electoral</a:t>
                      </a:r>
                    </a:p>
                    <a:p>
                      <a:pPr algn="l"/>
                      <a:r>
                        <a:rPr lang="mi-NZ" sz="1400" dirty="0" smtClean="0">
                          <a:solidFill>
                            <a:schemeClr val="bg1"/>
                          </a:solidFill>
                        </a:rPr>
                        <a:t>Population</a:t>
                      </a:r>
                      <a:endParaRPr lang="en-NZ" sz="1400" dirty="0">
                        <a:solidFill>
                          <a:schemeClr val="bg1"/>
                        </a:solidFill>
                      </a:endParaRPr>
                    </a:p>
                  </a:txBody>
                  <a:tcPr anchor="b">
                    <a:solidFill>
                      <a:srgbClr val="42697E"/>
                    </a:solidFill>
                  </a:tcPr>
                </a:tc>
              </a:tr>
              <a:tr h="688693">
                <a:tc>
                  <a:txBody>
                    <a:bodyPr/>
                    <a:lstStyle/>
                    <a:p>
                      <a:pPr algn="just">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Hastings – Havelock North</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50,110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8</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6,264</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42,800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7,310</a:t>
                      </a:r>
                      <a:endParaRPr lang="en-AU" sz="1800" dirty="0">
                        <a:effectLst/>
                        <a:latin typeface="Arial" panose="020B0604020202020204" pitchFamily="34" charset="0"/>
                        <a:ea typeface="Calibri" panose="020F0502020204030204" pitchFamily="34" charset="0"/>
                      </a:endParaRPr>
                    </a:p>
                  </a:txBody>
                  <a:tcPr marL="68580" marR="68580" marT="0" marB="0"/>
                </a:tc>
              </a:tr>
              <a:tr h="349590">
                <a:tc>
                  <a:txBody>
                    <a:bodyPr/>
                    <a:lstStyle/>
                    <a:p>
                      <a:r>
                        <a:rPr lang="mi-NZ" dirty="0" smtClean="0"/>
                        <a:t>Flaxmere</a:t>
                      </a:r>
                      <a:endParaRPr lang="en-NZ" dirty="0"/>
                    </a:p>
                  </a:txBody>
                  <a:tcPr/>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12,250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2</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6,125</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6,880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5,370</a:t>
                      </a:r>
                      <a:endParaRPr lang="en-AU" sz="1800" dirty="0">
                        <a:effectLst/>
                        <a:latin typeface="Arial" panose="020B0604020202020204" pitchFamily="34" charset="0"/>
                        <a:ea typeface="Calibri" panose="020F0502020204030204" pitchFamily="34" charset="0"/>
                      </a:endParaRPr>
                    </a:p>
                  </a:txBody>
                  <a:tcPr marL="68580" marR="68580" marT="0" marB="0"/>
                </a:tc>
              </a:tr>
              <a:tr h="349590">
                <a:tc>
                  <a:txBody>
                    <a:bodyPr/>
                    <a:lstStyle/>
                    <a:p>
                      <a:r>
                        <a:rPr lang="mi-NZ" dirty="0" smtClean="0"/>
                        <a:t>Heretaunga</a:t>
                      </a:r>
                    </a:p>
                  </a:txBody>
                  <a:tcPr/>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12,410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2</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6,205</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10,500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1,910</a:t>
                      </a:r>
                      <a:endParaRPr lang="en-AU" sz="1800" dirty="0">
                        <a:effectLst/>
                        <a:latin typeface="Arial" panose="020B0604020202020204" pitchFamily="34" charset="0"/>
                        <a:ea typeface="Calibri" panose="020F0502020204030204" pitchFamily="34" charset="0"/>
                      </a:endParaRPr>
                    </a:p>
                  </a:txBody>
                  <a:tcPr marL="68580" marR="68580" marT="0" marB="0"/>
                </a:tc>
              </a:tr>
              <a:tr h="349590">
                <a:tc>
                  <a:txBody>
                    <a:bodyPr/>
                    <a:lstStyle/>
                    <a:p>
                      <a:r>
                        <a:rPr lang="mi-NZ" dirty="0" smtClean="0"/>
                        <a:t>Mōhaka</a:t>
                      </a:r>
                      <a:endParaRPr lang="en-NZ" dirty="0"/>
                    </a:p>
                  </a:txBody>
                  <a:tcPr/>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  6,570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6,570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5,940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630</a:t>
                      </a:r>
                      <a:endParaRPr lang="en-AU" sz="1800" dirty="0">
                        <a:effectLst/>
                        <a:latin typeface="Arial" panose="020B0604020202020204" pitchFamily="34" charset="0"/>
                        <a:ea typeface="Calibri" panose="020F0502020204030204" pitchFamily="34" charset="0"/>
                      </a:endParaRPr>
                    </a:p>
                  </a:txBody>
                  <a:tcPr marL="68580" marR="68580" marT="0" marB="0"/>
                </a:tc>
              </a:tr>
              <a:tr h="349590">
                <a:tc>
                  <a:txBody>
                    <a:bodyPr/>
                    <a:lstStyle/>
                    <a:p>
                      <a:r>
                        <a:rPr lang="mi-NZ" dirty="0" smtClean="0"/>
                        <a:t>Kahurānaki</a:t>
                      </a:r>
                      <a:endParaRPr lang="en-NZ" dirty="0"/>
                    </a:p>
                  </a:txBody>
                  <a:tcPr/>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  6,640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6,640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5,490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dirty="0">
                          <a:effectLst/>
                          <a:latin typeface="Calibri" panose="020F0502020204030204" pitchFamily="34" charset="0"/>
                          <a:ea typeface="Calibri" panose="020F0502020204030204" pitchFamily="34" charset="0"/>
                          <a:cs typeface="Calibri" panose="020F0502020204030204" pitchFamily="34" charset="0"/>
                        </a:rPr>
                        <a:t>1,150</a:t>
                      </a:r>
                      <a:endParaRPr lang="en-AU" sz="1800" dirty="0">
                        <a:effectLst/>
                        <a:latin typeface="Arial" panose="020B0604020202020204" pitchFamily="34" charset="0"/>
                        <a:ea typeface="Calibri" panose="020F0502020204030204" pitchFamily="34" charset="0"/>
                      </a:endParaRPr>
                    </a:p>
                  </a:txBody>
                  <a:tcPr marL="68580" marR="68580" marT="0" marB="0"/>
                </a:tc>
              </a:tr>
              <a:tr h="349590">
                <a:tc>
                  <a:txBody>
                    <a:bodyPr/>
                    <a:lstStyle/>
                    <a:p>
                      <a:r>
                        <a:rPr lang="mi-NZ" dirty="0" smtClean="0"/>
                        <a:t>TOTAL</a:t>
                      </a:r>
                      <a:endParaRPr lang="en-NZ" dirty="0"/>
                    </a:p>
                  </a:txBody>
                  <a:tcPr/>
                </a:tc>
                <a:tc>
                  <a:txBody>
                    <a:bodyPr/>
                    <a:lstStyle/>
                    <a:p>
                      <a:pPr algn="r">
                        <a:lnSpc>
                          <a:spcPct val="115000"/>
                        </a:lnSpc>
                        <a:spcAft>
                          <a:spcPts val="1000"/>
                        </a:spcAft>
                      </a:pPr>
                      <a:r>
                        <a:rPr lang="en-NZ" sz="1800" b="1" dirty="0">
                          <a:effectLst/>
                          <a:latin typeface="Calibri" panose="020F0502020204030204" pitchFamily="34" charset="0"/>
                          <a:ea typeface="Calibri" panose="020F0502020204030204" pitchFamily="34" charset="0"/>
                          <a:cs typeface="Calibri" panose="020F0502020204030204" pitchFamily="34" charset="0"/>
                        </a:rPr>
                        <a:t>87,980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NZ" sz="1800" b="1" dirty="0">
                          <a:effectLst/>
                          <a:latin typeface="Calibri" panose="020F0502020204030204" pitchFamily="34" charset="0"/>
                          <a:ea typeface="Calibri" panose="020F0502020204030204" pitchFamily="34" charset="0"/>
                          <a:cs typeface="Calibri" panose="020F0502020204030204" pitchFamily="34" charset="0"/>
                        </a:rPr>
                        <a:t>14</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b="1" dirty="0">
                          <a:effectLst/>
                          <a:latin typeface="Calibri" panose="020F0502020204030204" pitchFamily="34" charset="0"/>
                          <a:ea typeface="Calibri" panose="020F0502020204030204" pitchFamily="34" charset="0"/>
                          <a:cs typeface="Calibri" panose="020F0502020204030204" pitchFamily="34" charset="0"/>
                        </a:rPr>
                        <a:t> </a:t>
                      </a:r>
                      <a:r>
                        <a:rPr lang="en-NZ" sz="1800" b="1" dirty="0" err="1">
                          <a:effectLst/>
                          <a:latin typeface="Calibri" panose="020F0502020204030204" pitchFamily="34" charset="0"/>
                          <a:ea typeface="Calibri" panose="020F0502020204030204" pitchFamily="34" charset="0"/>
                          <a:cs typeface="Calibri" panose="020F0502020204030204" pitchFamily="34" charset="0"/>
                        </a:rPr>
                        <a:t>Avg</a:t>
                      </a:r>
                      <a:r>
                        <a:rPr lang="en-NZ" sz="1800" b="1" dirty="0">
                          <a:effectLst/>
                          <a:latin typeface="Calibri" panose="020F0502020204030204" pitchFamily="34" charset="0"/>
                          <a:ea typeface="Calibri" panose="020F0502020204030204" pitchFamily="34" charset="0"/>
                          <a:cs typeface="Calibri" panose="020F0502020204030204" pitchFamily="34" charset="0"/>
                        </a:rPr>
                        <a:t> 6,284</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b="1" dirty="0">
                          <a:effectLst/>
                          <a:latin typeface="Calibri" panose="020F0502020204030204" pitchFamily="34" charset="0"/>
                          <a:ea typeface="Calibri" panose="020F0502020204030204" pitchFamily="34" charset="0"/>
                          <a:cs typeface="Calibri" panose="020F0502020204030204" pitchFamily="34" charset="0"/>
                        </a:rPr>
                        <a:t>71,610</a:t>
                      </a:r>
                      <a:endParaRPr lang="en-AU" sz="1800" dirty="0">
                        <a:effectLst/>
                        <a:latin typeface="Arial" panose="020B0604020202020204" pitchFamily="34" charset="0"/>
                        <a:ea typeface="Calibri" panose="020F0502020204030204" pitchFamily="34" charset="0"/>
                      </a:endParaRPr>
                    </a:p>
                  </a:txBody>
                  <a:tcPr marL="68580" marR="68580" marT="0" marB="0"/>
                </a:tc>
                <a:tc>
                  <a:txBody>
                    <a:bodyPr/>
                    <a:lstStyle/>
                    <a:p>
                      <a:pPr algn="r">
                        <a:lnSpc>
                          <a:spcPct val="115000"/>
                        </a:lnSpc>
                        <a:spcAft>
                          <a:spcPts val="1000"/>
                        </a:spcAft>
                      </a:pPr>
                      <a:r>
                        <a:rPr lang="en-NZ" sz="1800" b="1" dirty="0">
                          <a:effectLst/>
                          <a:latin typeface="Calibri" panose="020F0502020204030204" pitchFamily="34" charset="0"/>
                          <a:ea typeface="Calibri" panose="020F0502020204030204" pitchFamily="34" charset="0"/>
                          <a:cs typeface="Calibri" panose="020F0502020204030204" pitchFamily="34" charset="0"/>
                        </a:rPr>
                        <a:t>16,370</a:t>
                      </a:r>
                      <a:endParaRPr lang="en-AU" sz="1800" dirty="0">
                        <a:effectLst/>
                        <a:latin typeface="Arial" panose="020B0604020202020204" pitchFamily="34" charset="0"/>
                        <a:ea typeface="Calibri" panose="020F0502020204030204" pitchFamily="34" charset="0"/>
                      </a:endParaRPr>
                    </a:p>
                  </a:txBody>
                  <a:tcPr marL="68580" marR="68580" marT="0" marB="0"/>
                </a:tc>
              </a:tr>
            </a:tbl>
          </a:graphicData>
        </a:graphic>
      </p:graphicFrame>
      <p:sp>
        <p:nvSpPr>
          <p:cNvPr id="2" name="Rectangle 1"/>
          <p:cNvSpPr/>
          <p:nvPr/>
        </p:nvSpPr>
        <p:spPr>
          <a:xfrm>
            <a:off x="615422" y="1312657"/>
            <a:ext cx="6372450" cy="400110"/>
          </a:xfrm>
          <a:prstGeom prst="rect">
            <a:avLst/>
          </a:prstGeom>
        </p:spPr>
        <p:txBody>
          <a:bodyPr wrap="none">
            <a:spAutoFit/>
          </a:bodyPr>
          <a:lstStyle/>
          <a:p>
            <a:pPr>
              <a:spcBef>
                <a:spcPts val="1200"/>
              </a:spcBef>
            </a:pPr>
            <a:r>
              <a:rPr lang="en-NZ" sz="2000" b="1" dirty="0" smtClean="0"/>
              <a:t>General and Māori Electoral Populations (2020 Estimates):</a:t>
            </a:r>
            <a:endParaRPr lang="en-NZ" sz="2000" b="1" dirty="0"/>
          </a:p>
        </p:txBody>
      </p:sp>
    </p:spTree>
    <p:extLst>
      <p:ext uri="{BB962C8B-B14F-4D97-AF65-F5344CB8AC3E}">
        <p14:creationId xmlns:p14="http://schemas.microsoft.com/office/powerpoint/2010/main" val="2495770549"/>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71531" y="260145"/>
            <a:ext cx="6626768" cy="1195199"/>
          </a:xfrm>
          <a:prstGeom prst="rect">
            <a:avLst/>
          </a:prstGeom>
          <a:noFill/>
        </p:spPr>
        <p:txBody>
          <a:bodyPr wrap="square" rtlCol="0">
            <a:spAutoFit/>
          </a:bodyPr>
          <a:lstStyle/>
          <a:p>
            <a:pPr>
              <a:lnSpc>
                <a:spcPts val="4275"/>
              </a:lnSpc>
            </a:pPr>
            <a:r>
              <a:rPr lang="en-NZ" sz="4800" b="1" dirty="0" smtClean="0">
                <a:solidFill>
                  <a:srgbClr val="44687D"/>
                </a:solidFill>
              </a:rPr>
              <a:t>Current Ward Boundaries &amp; Distributions</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graphicFrame>
        <p:nvGraphicFramePr>
          <p:cNvPr id="10" name="Table 9"/>
          <p:cNvGraphicFramePr>
            <a:graphicFrameLocks noGrp="1"/>
          </p:cNvGraphicFramePr>
          <p:nvPr>
            <p:extLst>
              <p:ext uri="{D42A27DB-BD31-4B8C-83A1-F6EECF244321}">
                <p14:modId xmlns:p14="http://schemas.microsoft.com/office/powerpoint/2010/main" val="2591078015"/>
              </p:ext>
            </p:extLst>
          </p:nvPr>
        </p:nvGraphicFramePr>
        <p:xfrm>
          <a:off x="615422" y="1743498"/>
          <a:ext cx="8101288" cy="3753032"/>
        </p:xfrm>
        <a:graphic>
          <a:graphicData uri="http://schemas.openxmlformats.org/drawingml/2006/table">
            <a:tbl>
              <a:tblPr firstRow="1" lastRow="1" bandRow="1">
                <a:tableStyleId>{C083E6E3-FA7D-4D7B-A595-EF9225AFEA82}</a:tableStyleId>
              </a:tblPr>
              <a:tblGrid>
                <a:gridCol w="1664939"/>
                <a:gridCol w="1249424"/>
                <a:gridCol w="1136280"/>
                <a:gridCol w="1350215"/>
                <a:gridCol w="1350215"/>
                <a:gridCol w="1350215"/>
              </a:tblGrid>
              <a:tr h="1235539">
                <a:tc>
                  <a:txBody>
                    <a:bodyPr/>
                    <a:lstStyle/>
                    <a:p>
                      <a:pPr algn="l"/>
                      <a:r>
                        <a:rPr lang="mi-NZ" sz="1400" dirty="0" smtClean="0">
                          <a:solidFill>
                            <a:schemeClr val="bg1"/>
                          </a:solidFill>
                        </a:rPr>
                        <a:t>WARD</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Population</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No. of Councillors </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Population</a:t>
                      </a:r>
                      <a:r>
                        <a:rPr lang="mi-NZ" sz="1400" baseline="0" dirty="0" smtClean="0">
                          <a:solidFill>
                            <a:schemeClr val="bg1"/>
                          </a:solidFill>
                        </a:rPr>
                        <a:t> per Councillor</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Deviation</a:t>
                      </a:r>
                      <a:r>
                        <a:rPr lang="mi-NZ" sz="1400" baseline="0" dirty="0" smtClean="0">
                          <a:solidFill>
                            <a:schemeClr val="bg1"/>
                          </a:solidFill>
                        </a:rPr>
                        <a:t> from District Average Population per Councillor</a:t>
                      </a:r>
                      <a:endParaRPr lang="en-NZ" sz="1400" dirty="0">
                        <a:solidFill>
                          <a:schemeClr val="bg1"/>
                        </a:solidFill>
                      </a:endParaRPr>
                    </a:p>
                  </a:txBody>
                  <a:tcPr anchor="b">
                    <a:solidFill>
                      <a:srgbClr val="42697E"/>
                    </a:solidFill>
                  </a:tcPr>
                </a:tc>
                <a:tc>
                  <a:txBody>
                    <a:bodyPr/>
                    <a:lstStyle/>
                    <a:p>
                      <a:pPr algn="l"/>
                      <a:r>
                        <a:rPr lang="mi-NZ" sz="1400" dirty="0" smtClean="0">
                          <a:solidFill>
                            <a:schemeClr val="bg1"/>
                          </a:solidFill>
                        </a:rPr>
                        <a:t>%</a:t>
                      </a:r>
                      <a:r>
                        <a:rPr lang="mi-NZ" sz="1400" baseline="0" dirty="0" smtClean="0">
                          <a:solidFill>
                            <a:schemeClr val="bg1"/>
                          </a:solidFill>
                        </a:rPr>
                        <a:t> </a:t>
                      </a:r>
                      <a:r>
                        <a:rPr lang="mi-NZ" sz="1400" dirty="0" smtClean="0">
                          <a:solidFill>
                            <a:schemeClr val="bg1"/>
                          </a:solidFill>
                        </a:rPr>
                        <a:t>Deviation</a:t>
                      </a:r>
                      <a:r>
                        <a:rPr lang="mi-NZ" sz="1400" baseline="0" dirty="0" smtClean="0">
                          <a:solidFill>
                            <a:schemeClr val="bg1"/>
                          </a:solidFill>
                        </a:rPr>
                        <a:t> from District Average Population per Councillor</a:t>
                      </a:r>
                      <a:endParaRPr lang="en-NZ" sz="1400" dirty="0">
                        <a:solidFill>
                          <a:schemeClr val="bg1"/>
                        </a:solidFill>
                      </a:endParaRPr>
                    </a:p>
                  </a:txBody>
                  <a:tcPr anchor="b">
                    <a:solidFill>
                      <a:srgbClr val="42697E"/>
                    </a:solidFill>
                  </a:tcPr>
                </a:tc>
              </a:tr>
              <a:tr h="688693">
                <a:tc>
                  <a:txBody>
                    <a:bodyPr/>
                    <a:lstStyle/>
                    <a:p>
                      <a:r>
                        <a:rPr lang="mi-NZ" dirty="0" smtClean="0"/>
                        <a:t>Hastings-Havelock</a:t>
                      </a:r>
                      <a:r>
                        <a:rPr lang="mi-NZ" baseline="0" dirty="0" smtClean="0"/>
                        <a:t> North</a:t>
                      </a:r>
                      <a:endParaRPr lang="en-NZ" dirty="0"/>
                    </a:p>
                  </a:txBody>
                  <a:tcPr/>
                </a:tc>
                <a:tc>
                  <a:txBody>
                    <a:bodyPr/>
                    <a:lstStyle/>
                    <a:p>
                      <a:r>
                        <a:rPr lang="mi-NZ" dirty="0" smtClean="0"/>
                        <a:t>50,110</a:t>
                      </a:r>
                      <a:endParaRPr lang="en-NZ" dirty="0"/>
                    </a:p>
                  </a:txBody>
                  <a:tcPr/>
                </a:tc>
                <a:tc>
                  <a:txBody>
                    <a:bodyPr/>
                    <a:lstStyle/>
                    <a:p>
                      <a:pPr algn="ctr"/>
                      <a:r>
                        <a:rPr lang="mi-NZ" dirty="0" smtClean="0"/>
                        <a:t>8</a:t>
                      </a:r>
                      <a:endParaRPr lang="en-NZ" dirty="0"/>
                    </a:p>
                  </a:txBody>
                  <a:tcPr/>
                </a:tc>
                <a:tc>
                  <a:txBody>
                    <a:bodyPr/>
                    <a:lstStyle/>
                    <a:p>
                      <a:pPr algn="ctr"/>
                      <a:r>
                        <a:rPr lang="mi-NZ" dirty="0" smtClean="0"/>
                        <a:t>6,264</a:t>
                      </a:r>
                      <a:endParaRPr lang="en-NZ" dirty="0"/>
                    </a:p>
                  </a:txBody>
                  <a:tcPr/>
                </a:tc>
                <a:tc>
                  <a:txBody>
                    <a:bodyPr/>
                    <a:lstStyle/>
                    <a:p>
                      <a:pPr algn="ctr"/>
                      <a:r>
                        <a:rPr lang="mi-NZ" dirty="0" smtClean="0"/>
                        <a:t>-20</a:t>
                      </a:r>
                      <a:endParaRPr lang="en-NZ" dirty="0"/>
                    </a:p>
                  </a:txBody>
                  <a:tcPr/>
                </a:tc>
                <a:tc>
                  <a:txBody>
                    <a:bodyPr/>
                    <a:lstStyle/>
                    <a:p>
                      <a:pPr algn="ctr"/>
                      <a:r>
                        <a:rPr lang="mi-NZ" dirty="0" smtClean="0"/>
                        <a:t>-0.37%</a:t>
                      </a:r>
                      <a:endParaRPr lang="en-NZ" dirty="0"/>
                    </a:p>
                  </a:txBody>
                  <a:tcPr/>
                </a:tc>
              </a:tr>
              <a:tr h="349590">
                <a:tc>
                  <a:txBody>
                    <a:bodyPr/>
                    <a:lstStyle/>
                    <a:p>
                      <a:r>
                        <a:rPr lang="mi-NZ" dirty="0" smtClean="0"/>
                        <a:t>Flaxmere</a:t>
                      </a:r>
                      <a:endParaRPr lang="en-NZ" dirty="0"/>
                    </a:p>
                  </a:txBody>
                  <a:tcPr/>
                </a:tc>
                <a:tc>
                  <a:txBody>
                    <a:bodyPr/>
                    <a:lstStyle/>
                    <a:p>
                      <a:r>
                        <a:rPr lang="mi-NZ" dirty="0" smtClean="0"/>
                        <a:t>12,250</a:t>
                      </a:r>
                      <a:endParaRPr lang="en-NZ" dirty="0"/>
                    </a:p>
                  </a:txBody>
                  <a:tcPr/>
                </a:tc>
                <a:tc>
                  <a:txBody>
                    <a:bodyPr/>
                    <a:lstStyle/>
                    <a:p>
                      <a:pPr algn="ctr"/>
                      <a:r>
                        <a:rPr lang="mi-NZ" dirty="0" smtClean="0"/>
                        <a:t>2</a:t>
                      </a:r>
                      <a:endParaRPr lang="en-NZ" dirty="0"/>
                    </a:p>
                  </a:txBody>
                  <a:tcPr/>
                </a:tc>
                <a:tc>
                  <a:txBody>
                    <a:bodyPr/>
                    <a:lstStyle/>
                    <a:p>
                      <a:pPr algn="ctr"/>
                      <a:r>
                        <a:rPr lang="mi-NZ" dirty="0" smtClean="0"/>
                        <a:t>6,125</a:t>
                      </a:r>
                      <a:endParaRPr lang="en-NZ" dirty="0"/>
                    </a:p>
                  </a:txBody>
                  <a:tcPr/>
                </a:tc>
                <a:tc>
                  <a:txBody>
                    <a:bodyPr/>
                    <a:lstStyle/>
                    <a:p>
                      <a:pPr algn="ctr"/>
                      <a:r>
                        <a:rPr lang="mi-NZ" dirty="0" smtClean="0"/>
                        <a:t>-159</a:t>
                      </a:r>
                      <a:endParaRPr lang="en-NZ" dirty="0"/>
                    </a:p>
                  </a:txBody>
                  <a:tcPr/>
                </a:tc>
                <a:tc>
                  <a:txBody>
                    <a:bodyPr/>
                    <a:lstStyle/>
                    <a:p>
                      <a:pPr algn="ctr"/>
                      <a:r>
                        <a:rPr lang="mi-NZ" dirty="0" smtClean="0"/>
                        <a:t>-2.56%</a:t>
                      </a:r>
                      <a:endParaRPr lang="en-NZ" dirty="0"/>
                    </a:p>
                  </a:txBody>
                  <a:tcPr/>
                </a:tc>
              </a:tr>
              <a:tr h="349590">
                <a:tc>
                  <a:txBody>
                    <a:bodyPr/>
                    <a:lstStyle/>
                    <a:p>
                      <a:r>
                        <a:rPr lang="mi-NZ" dirty="0" smtClean="0"/>
                        <a:t>Heretaunga</a:t>
                      </a:r>
                    </a:p>
                  </a:txBody>
                  <a:tcPr/>
                </a:tc>
                <a:tc>
                  <a:txBody>
                    <a:bodyPr/>
                    <a:lstStyle/>
                    <a:p>
                      <a:r>
                        <a:rPr lang="mi-NZ" dirty="0" smtClean="0"/>
                        <a:t>12,410</a:t>
                      </a:r>
                      <a:endParaRPr lang="en-NZ" dirty="0"/>
                    </a:p>
                  </a:txBody>
                  <a:tcPr/>
                </a:tc>
                <a:tc>
                  <a:txBody>
                    <a:bodyPr/>
                    <a:lstStyle/>
                    <a:p>
                      <a:pPr algn="ctr"/>
                      <a:r>
                        <a:rPr lang="mi-NZ" dirty="0" smtClean="0"/>
                        <a:t>2</a:t>
                      </a:r>
                      <a:endParaRPr lang="en-N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i-NZ" dirty="0" smtClean="0"/>
                        <a:t>6,205</a:t>
                      </a:r>
                      <a:endParaRPr lang="en-NZ" dirty="0" smtClean="0"/>
                    </a:p>
                  </a:txBody>
                  <a:tcPr/>
                </a:tc>
                <a:tc>
                  <a:txBody>
                    <a:bodyPr/>
                    <a:lstStyle/>
                    <a:p>
                      <a:pPr algn="ctr"/>
                      <a:r>
                        <a:rPr lang="mi-NZ" dirty="0" smtClean="0"/>
                        <a:t>-79</a:t>
                      </a:r>
                      <a:endParaRPr lang="en-NZ" dirty="0"/>
                    </a:p>
                  </a:txBody>
                  <a:tcPr/>
                </a:tc>
                <a:tc>
                  <a:txBody>
                    <a:bodyPr/>
                    <a:lstStyle/>
                    <a:p>
                      <a:pPr algn="ctr"/>
                      <a:r>
                        <a:rPr lang="mi-NZ" dirty="0" smtClean="0"/>
                        <a:t>-0.97%</a:t>
                      </a:r>
                      <a:endParaRPr lang="en-NZ" dirty="0"/>
                    </a:p>
                  </a:txBody>
                  <a:tcPr/>
                </a:tc>
              </a:tr>
              <a:tr h="349590">
                <a:tc>
                  <a:txBody>
                    <a:bodyPr/>
                    <a:lstStyle/>
                    <a:p>
                      <a:r>
                        <a:rPr lang="mi-NZ" dirty="0" smtClean="0"/>
                        <a:t>Mōhaka</a:t>
                      </a:r>
                      <a:endParaRPr lang="en-NZ" dirty="0"/>
                    </a:p>
                  </a:txBody>
                  <a:tcPr/>
                </a:tc>
                <a:tc>
                  <a:txBody>
                    <a:bodyPr/>
                    <a:lstStyle/>
                    <a:p>
                      <a:r>
                        <a:rPr lang="mi-NZ" dirty="0" smtClean="0"/>
                        <a:t>6,570</a:t>
                      </a:r>
                      <a:endParaRPr lang="en-NZ" dirty="0"/>
                    </a:p>
                  </a:txBody>
                  <a:tcPr/>
                </a:tc>
                <a:tc>
                  <a:txBody>
                    <a:bodyPr/>
                    <a:lstStyle/>
                    <a:p>
                      <a:pPr algn="ctr"/>
                      <a:r>
                        <a:rPr lang="mi-NZ" dirty="0" smtClean="0"/>
                        <a:t>1</a:t>
                      </a:r>
                      <a:endParaRPr lang="en-N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i-NZ" dirty="0" smtClean="0"/>
                        <a:t>6,</a:t>
                      </a:r>
                      <a:r>
                        <a:rPr lang="en-NZ" dirty="0" smtClean="0"/>
                        <a:t>570</a:t>
                      </a:r>
                    </a:p>
                  </a:txBody>
                  <a:tcPr/>
                </a:tc>
                <a:tc>
                  <a:txBody>
                    <a:bodyPr/>
                    <a:lstStyle/>
                    <a:p>
                      <a:pPr algn="ctr"/>
                      <a:r>
                        <a:rPr lang="mi-NZ" dirty="0" smtClean="0"/>
                        <a:t>286</a:t>
                      </a:r>
                      <a:endParaRPr lang="en-NZ" dirty="0"/>
                    </a:p>
                  </a:txBody>
                  <a:tcPr/>
                </a:tc>
                <a:tc>
                  <a:txBody>
                    <a:bodyPr/>
                    <a:lstStyle/>
                    <a:p>
                      <a:pPr algn="ctr"/>
                      <a:r>
                        <a:rPr lang="mi-NZ" dirty="0" smtClean="0"/>
                        <a:t>4.52%</a:t>
                      </a:r>
                      <a:endParaRPr lang="en-NZ" dirty="0"/>
                    </a:p>
                  </a:txBody>
                  <a:tcPr/>
                </a:tc>
              </a:tr>
              <a:tr h="349590">
                <a:tc>
                  <a:txBody>
                    <a:bodyPr/>
                    <a:lstStyle/>
                    <a:p>
                      <a:r>
                        <a:rPr lang="mi-NZ" dirty="0" smtClean="0"/>
                        <a:t>Kahurānaki</a:t>
                      </a:r>
                      <a:endParaRPr lang="en-NZ" dirty="0"/>
                    </a:p>
                  </a:txBody>
                  <a:tcPr/>
                </a:tc>
                <a:tc>
                  <a:txBody>
                    <a:bodyPr/>
                    <a:lstStyle/>
                    <a:p>
                      <a:r>
                        <a:rPr lang="mi-NZ" dirty="0" smtClean="0"/>
                        <a:t>6,640</a:t>
                      </a:r>
                      <a:endParaRPr lang="en-NZ" dirty="0"/>
                    </a:p>
                  </a:txBody>
                  <a:tcPr/>
                </a:tc>
                <a:tc>
                  <a:txBody>
                    <a:bodyPr/>
                    <a:lstStyle/>
                    <a:p>
                      <a:pPr algn="ctr"/>
                      <a:r>
                        <a:rPr lang="mi-NZ" dirty="0" smtClean="0"/>
                        <a:t>1</a:t>
                      </a:r>
                      <a:endParaRPr lang="en-NZ"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i-NZ" dirty="0" smtClean="0"/>
                        <a:t>6,</a:t>
                      </a:r>
                      <a:r>
                        <a:rPr lang="en-NZ" dirty="0" smtClean="0"/>
                        <a:t>640</a:t>
                      </a:r>
                    </a:p>
                  </a:txBody>
                  <a:tcPr/>
                </a:tc>
                <a:tc>
                  <a:txBody>
                    <a:bodyPr/>
                    <a:lstStyle/>
                    <a:p>
                      <a:pPr algn="ctr"/>
                      <a:r>
                        <a:rPr lang="mi-NZ" dirty="0" smtClean="0"/>
                        <a:t>356</a:t>
                      </a:r>
                      <a:endParaRPr lang="en-NZ" dirty="0"/>
                    </a:p>
                  </a:txBody>
                  <a:tcPr/>
                </a:tc>
                <a:tc>
                  <a:txBody>
                    <a:bodyPr/>
                    <a:lstStyle/>
                    <a:p>
                      <a:pPr algn="ctr"/>
                      <a:r>
                        <a:rPr lang="mi-NZ" dirty="0" smtClean="0"/>
                        <a:t>5.63%</a:t>
                      </a:r>
                      <a:endParaRPr lang="en-NZ" dirty="0"/>
                    </a:p>
                  </a:txBody>
                  <a:tcPr/>
                </a:tc>
              </a:tr>
              <a:tr h="349590">
                <a:tc>
                  <a:txBody>
                    <a:bodyPr/>
                    <a:lstStyle/>
                    <a:p>
                      <a:r>
                        <a:rPr lang="mi-NZ" dirty="0" smtClean="0"/>
                        <a:t>TOTAL</a:t>
                      </a:r>
                      <a:endParaRPr lang="en-NZ" dirty="0"/>
                    </a:p>
                  </a:txBody>
                  <a:tcPr/>
                </a:tc>
                <a:tc>
                  <a:txBody>
                    <a:bodyPr/>
                    <a:lstStyle/>
                    <a:p>
                      <a:r>
                        <a:rPr lang="mi-NZ" dirty="0" smtClean="0"/>
                        <a:t>87,980</a:t>
                      </a:r>
                      <a:endParaRPr lang="en-NZ" dirty="0"/>
                    </a:p>
                  </a:txBody>
                  <a:tcPr/>
                </a:tc>
                <a:tc>
                  <a:txBody>
                    <a:bodyPr/>
                    <a:lstStyle/>
                    <a:p>
                      <a:r>
                        <a:rPr lang="mi-NZ" dirty="0" smtClean="0"/>
                        <a:t>14</a:t>
                      </a:r>
                      <a:endParaRPr lang="en-NZ" dirty="0"/>
                    </a:p>
                  </a:txBody>
                  <a:tcPr/>
                </a:tc>
                <a:tc>
                  <a:txBody>
                    <a:bodyPr/>
                    <a:lstStyle/>
                    <a:p>
                      <a:r>
                        <a:rPr lang="mi-NZ" dirty="0" smtClean="0"/>
                        <a:t>AVG = 6,284</a:t>
                      </a:r>
                      <a:endParaRPr lang="en-NZ" dirty="0"/>
                    </a:p>
                  </a:txBody>
                  <a:tcPr/>
                </a:tc>
                <a:tc>
                  <a:txBody>
                    <a:bodyPr/>
                    <a:lstStyle/>
                    <a:p>
                      <a:endParaRPr lang="en-NZ" dirty="0"/>
                    </a:p>
                  </a:txBody>
                  <a:tcPr/>
                </a:tc>
                <a:tc>
                  <a:txBody>
                    <a:bodyPr/>
                    <a:lstStyle/>
                    <a:p>
                      <a:endParaRPr lang="en-NZ" dirty="0"/>
                    </a:p>
                  </a:txBody>
                  <a:tcPr/>
                </a:tc>
              </a:tr>
            </a:tbl>
          </a:graphicData>
        </a:graphic>
      </p:graphicFrame>
    </p:spTree>
    <p:extLst>
      <p:ext uri="{BB962C8B-B14F-4D97-AF65-F5344CB8AC3E}">
        <p14:creationId xmlns:p14="http://schemas.microsoft.com/office/powerpoint/2010/main" val="242970525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496530"/>
            <a:ext cx="9144000" cy="1361470"/>
            <a:chOff x="0" y="5496530"/>
            <a:chExt cx="9144000" cy="1361470"/>
          </a:xfrm>
        </p:grpSpPr>
        <p:sp>
          <p:nvSpPr>
            <p:cNvPr id="11" name="Rectangle 10"/>
            <p:cNvSpPr/>
            <p:nvPr/>
          </p:nvSpPr>
          <p:spPr>
            <a:xfrm>
              <a:off x="0" y="5496530"/>
              <a:ext cx="9144000" cy="13614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881913" y="5720403"/>
              <a:ext cx="6591783" cy="901910"/>
            </a:xfrm>
            <a:prstGeom prst="rect">
              <a:avLst/>
            </a:prstGeom>
          </p:spPr>
          <p:txBody>
            <a:bodyPr vert="horz" lIns="91440" tIns="45720" rIns="91440" bIns="45720" rtlCol="0">
              <a:noAutofit/>
            </a:bodyPr>
            <a:lstStyle/>
            <a:p>
              <a:pPr algn="ctr">
                <a:spcBef>
                  <a:spcPts val="1000"/>
                </a:spcBef>
                <a:spcAft>
                  <a:spcPts val="600"/>
                </a:spcAft>
                <a:buFont typeface="Arial" panose="020B0604020202020204" pitchFamily="34" charset="0"/>
                <a:buNone/>
              </a:pPr>
              <a:r>
                <a:rPr lang="en-NZ" sz="2000" dirty="0"/>
                <a:t>Any departure from the +/-10% rule must be specifically approved by the Local Government Commission</a:t>
              </a:r>
              <a:r>
                <a:rPr lang="en-NZ" sz="2000" dirty="0" smtClean="0"/>
                <a:t>.</a:t>
              </a:r>
              <a:endParaRPr lang="en-NZ" sz="2000" dirty="0"/>
            </a:p>
          </p:txBody>
        </p:sp>
        <p:pic>
          <p:nvPicPr>
            <p:cNvPr id="13" name="Picture 2" descr="Free Warning Sign Clipart, Download Free Warning Sign Clipart png images,  Free ClipArts on Clipart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67" y="5639177"/>
              <a:ext cx="1164459" cy="103482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623391" y="254790"/>
            <a:ext cx="5662084" cy="668388"/>
          </a:xfrm>
          <a:prstGeom prst="rect">
            <a:avLst/>
          </a:prstGeom>
          <a:noFill/>
        </p:spPr>
        <p:txBody>
          <a:bodyPr wrap="square" rtlCol="0">
            <a:spAutoFit/>
          </a:bodyPr>
          <a:lstStyle/>
          <a:p>
            <a:pPr algn="r">
              <a:lnSpc>
                <a:spcPts val="4275"/>
              </a:lnSpc>
            </a:pPr>
            <a:r>
              <a:rPr lang="en-NZ" sz="4800" b="1" dirty="0" smtClean="0">
                <a:solidFill>
                  <a:srgbClr val="44687D"/>
                </a:solidFill>
              </a:rPr>
              <a:t>The ‘+/- 10% Rule’</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1261773" y="3471452"/>
            <a:ext cx="7454937" cy="1200329"/>
          </a:xfrm>
          <a:prstGeom prst="rect">
            <a:avLst/>
          </a:prstGeom>
        </p:spPr>
        <p:txBody>
          <a:bodyPr wrap="square">
            <a:spAutoFit/>
          </a:bodyPr>
          <a:lstStyle/>
          <a:p>
            <a:pPr fontAlgn="base"/>
            <a:r>
              <a:rPr lang="en-NZ" sz="2400" dirty="0" smtClean="0"/>
              <a:t>This </a:t>
            </a:r>
            <a:r>
              <a:rPr lang="en-NZ" sz="2400" dirty="0"/>
              <a:t>rule means the ratio of councillors to the electoral population in each ward should produce a variance of no </a:t>
            </a:r>
            <a:r>
              <a:rPr lang="en-NZ" sz="2400" dirty="0" smtClean="0"/>
              <a:t/>
            </a:r>
            <a:br>
              <a:rPr lang="en-NZ" sz="2400" dirty="0" smtClean="0"/>
            </a:br>
            <a:r>
              <a:rPr lang="en-NZ" sz="2400" dirty="0" smtClean="0"/>
              <a:t>more </a:t>
            </a:r>
            <a:r>
              <a:rPr lang="en-NZ" sz="2400" dirty="0"/>
              <a:t>than 10</a:t>
            </a:r>
            <a:r>
              <a:rPr lang="en-NZ" sz="2400" dirty="0" smtClean="0"/>
              <a:t>%.</a:t>
            </a:r>
            <a:endParaRPr lang="en-NZ" sz="2400" dirty="0"/>
          </a:p>
        </p:txBody>
      </p:sp>
      <p:sp>
        <p:nvSpPr>
          <p:cNvPr id="3" name="Rectangle 2"/>
          <p:cNvSpPr/>
          <p:nvPr/>
        </p:nvSpPr>
        <p:spPr>
          <a:xfrm>
            <a:off x="1261773" y="1747927"/>
            <a:ext cx="6279266" cy="1082499"/>
          </a:xfrm>
          <a:prstGeom prst="rect">
            <a:avLst/>
          </a:prstGeom>
        </p:spPr>
        <p:txBody>
          <a:bodyPr vert="horz" lIns="91440" tIns="45720" rIns="91440" bIns="45720" rtlCol="0">
            <a:noAutofit/>
          </a:bodyPr>
          <a:lstStyle/>
          <a:p>
            <a:pPr algn="ctr">
              <a:spcBef>
                <a:spcPts val="1000"/>
              </a:spcBef>
              <a:spcAft>
                <a:spcPts val="600"/>
              </a:spcAft>
              <a:buFont typeface="Arial" panose="020B0604020202020204" pitchFamily="34" charset="0"/>
              <a:buNone/>
            </a:pPr>
            <a:r>
              <a:rPr lang="en-NZ" sz="2800" dirty="0">
                <a:solidFill>
                  <a:srgbClr val="A30045"/>
                </a:solidFill>
              </a:rPr>
              <a:t>The +/-10% rule is an important guide in assessing fair representation. </a:t>
            </a:r>
          </a:p>
        </p:txBody>
      </p:sp>
    </p:spTree>
    <p:extLst>
      <p:ext uri="{BB962C8B-B14F-4D97-AF65-F5344CB8AC3E}">
        <p14:creationId xmlns:p14="http://schemas.microsoft.com/office/powerpoint/2010/main" val="170611330"/>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92174" y="1602029"/>
            <a:ext cx="3756618" cy="4481733"/>
          </a:xfrm>
          <a:prstGeom prst="rect">
            <a:avLst/>
          </a:prstGeom>
        </p:spPr>
      </p:pic>
      <p:sp>
        <p:nvSpPr>
          <p:cNvPr id="9" name="TextBox 8"/>
          <p:cNvSpPr txBox="1"/>
          <p:nvPr/>
        </p:nvSpPr>
        <p:spPr>
          <a:xfrm>
            <a:off x="2198591" y="298858"/>
            <a:ext cx="6467787" cy="668388"/>
          </a:xfrm>
          <a:prstGeom prst="rect">
            <a:avLst/>
          </a:prstGeom>
          <a:noFill/>
        </p:spPr>
        <p:txBody>
          <a:bodyPr wrap="square" rtlCol="0">
            <a:spAutoFit/>
          </a:bodyPr>
          <a:lstStyle/>
          <a:p>
            <a:pPr algn="r">
              <a:lnSpc>
                <a:spcPts val="4275"/>
              </a:lnSpc>
            </a:pPr>
            <a:r>
              <a:rPr lang="en-NZ" sz="4800" b="1" dirty="0" smtClean="0">
                <a:solidFill>
                  <a:srgbClr val="44687D"/>
                </a:solidFill>
              </a:rPr>
              <a:t>Rural </a:t>
            </a:r>
            <a:r>
              <a:rPr lang="en-NZ" sz="4800" b="1" dirty="0">
                <a:solidFill>
                  <a:srgbClr val="44687D"/>
                </a:solidFill>
              </a:rPr>
              <a:t>Community </a:t>
            </a:r>
            <a:r>
              <a:rPr lang="en-NZ" sz="4800" b="1" dirty="0" smtClean="0">
                <a:solidFill>
                  <a:srgbClr val="44687D"/>
                </a:solidFill>
              </a:rPr>
              <a:t>Board</a:t>
            </a: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18" name="Content Placeholder 2"/>
          <p:cNvSpPr txBox="1">
            <a:spLocks/>
          </p:cNvSpPr>
          <p:nvPr/>
        </p:nvSpPr>
        <p:spPr>
          <a:xfrm>
            <a:off x="106519" y="1807228"/>
            <a:ext cx="1251977" cy="6756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2000" b="1" dirty="0" err="1"/>
              <a:t>Kaweka</a:t>
            </a:r>
            <a:r>
              <a:rPr lang="en-NZ" sz="2000" dirty="0"/>
              <a:t>	</a:t>
            </a:r>
            <a:endParaRPr lang="en-NZ" sz="2000" dirty="0" smtClean="0"/>
          </a:p>
          <a:p>
            <a:pPr algn="l"/>
            <a:r>
              <a:rPr lang="en-NZ" sz="2000" dirty="0" smtClean="0"/>
              <a:t>1 member</a:t>
            </a:r>
            <a:r>
              <a:rPr lang="en-NZ" sz="2000" dirty="0"/>
              <a:t/>
            </a:r>
            <a:br>
              <a:rPr lang="en-NZ" sz="2000" dirty="0"/>
            </a:br>
            <a:endParaRPr lang="en-NZ" sz="2000" dirty="0"/>
          </a:p>
        </p:txBody>
      </p:sp>
      <p:sp>
        <p:nvSpPr>
          <p:cNvPr id="20" name="Content Placeholder 2"/>
          <p:cNvSpPr txBox="1">
            <a:spLocks/>
          </p:cNvSpPr>
          <p:nvPr/>
        </p:nvSpPr>
        <p:spPr>
          <a:xfrm>
            <a:off x="3990508" y="1931506"/>
            <a:ext cx="5115972" cy="3442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A30045"/>
              </a:buClr>
              <a:buFont typeface="Wingdings" panose="05000000000000000000" pitchFamily="2" charset="2"/>
              <a:buChar char="ü"/>
            </a:pPr>
            <a:r>
              <a:rPr lang="en-NZ" b="1" dirty="0" smtClean="0"/>
              <a:t>Council has ONE</a:t>
            </a:r>
            <a:r>
              <a:rPr lang="en-NZ" dirty="0" smtClean="0"/>
              <a:t> </a:t>
            </a:r>
            <a:r>
              <a:rPr lang="en-NZ" b="1" dirty="0"/>
              <a:t>community board for the </a:t>
            </a:r>
            <a:r>
              <a:rPr lang="en-NZ" b="1" dirty="0" smtClean="0"/>
              <a:t>RURAL area </a:t>
            </a:r>
          </a:p>
          <a:p>
            <a:pPr marL="342900" indent="-342900" algn="l">
              <a:buClr>
                <a:srgbClr val="A30045"/>
              </a:buClr>
              <a:buFont typeface="Wingdings" panose="05000000000000000000" pitchFamily="2" charset="2"/>
              <a:buChar char="ü"/>
            </a:pPr>
            <a:r>
              <a:rPr lang="en-NZ" dirty="0" smtClean="0"/>
              <a:t>Hastings </a:t>
            </a:r>
            <a:r>
              <a:rPr lang="en-NZ" dirty="0"/>
              <a:t>district’s Rural Community Board is divided up into </a:t>
            </a:r>
            <a:r>
              <a:rPr lang="en-NZ" b="1" dirty="0" smtClean="0"/>
              <a:t>FOUR </a:t>
            </a:r>
            <a:r>
              <a:rPr lang="en-NZ" b="1" dirty="0"/>
              <a:t>electoral </a:t>
            </a:r>
            <a:r>
              <a:rPr lang="en-NZ" b="1" dirty="0" smtClean="0"/>
              <a:t>subdivisions </a:t>
            </a:r>
            <a:r>
              <a:rPr lang="en-NZ" dirty="0" smtClean="0"/>
              <a:t>covering </a:t>
            </a:r>
            <a:r>
              <a:rPr lang="en-NZ" dirty="0"/>
              <a:t>the </a:t>
            </a:r>
            <a:r>
              <a:rPr lang="en-NZ" dirty="0" err="1"/>
              <a:t>Mōhaka</a:t>
            </a:r>
            <a:r>
              <a:rPr lang="en-NZ" dirty="0"/>
              <a:t> and </a:t>
            </a:r>
            <a:r>
              <a:rPr lang="en-NZ" dirty="0" err="1"/>
              <a:t>Kahurānaki</a:t>
            </a:r>
            <a:r>
              <a:rPr lang="en-NZ" dirty="0"/>
              <a:t> wards. </a:t>
            </a:r>
          </a:p>
          <a:p>
            <a:pPr marL="342900" indent="-342900" algn="l">
              <a:buClr>
                <a:srgbClr val="A30045"/>
              </a:buClr>
              <a:buFont typeface="Wingdings" panose="05000000000000000000" pitchFamily="2" charset="2"/>
              <a:buChar char="ü"/>
            </a:pPr>
            <a:r>
              <a:rPr lang="en-NZ" dirty="0" smtClean="0"/>
              <a:t>Council </a:t>
            </a:r>
            <a:r>
              <a:rPr lang="en-NZ" dirty="0"/>
              <a:t>appoints </a:t>
            </a:r>
            <a:r>
              <a:rPr lang="en-NZ" dirty="0" smtClean="0"/>
              <a:t>the two </a:t>
            </a:r>
            <a:r>
              <a:rPr lang="en-NZ" dirty="0"/>
              <a:t>councillors </a:t>
            </a:r>
            <a:r>
              <a:rPr lang="en-NZ" dirty="0" smtClean="0"/>
              <a:t>representing the </a:t>
            </a:r>
            <a:r>
              <a:rPr lang="en-NZ" dirty="0" err="1"/>
              <a:t>Kahurānaki</a:t>
            </a:r>
            <a:r>
              <a:rPr lang="en-NZ" dirty="0"/>
              <a:t> and </a:t>
            </a:r>
            <a:r>
              <a:rPr lang="en-NZ" dirty="0" err="1" smtClean="0"/>
              <a:t>Mōhaka</a:t>
            </a:r>
            <a:r>
              <a:rPr lang="en-NZ" dirty="0" smtClean="0"/>
              <a:t> </a:t>
            </a:r>
            <a:r>
              <a:rPr lang="en-NZ" dirty="0"/>
              <a:t>wards to the </a:t>
            </a:r>
            <a:r>
              <a:rPr lang="en-NZ" dirty="0" smtClean="0"/>
              <a:t>Rural Community Board</a:t>
            </a:r>
            <a:r>
              <a:rPr lang="en-NZ" dirty="0"/>
              <a:t>. </a:t>
            </a:r>
            <a:r>
              <a:rPr lang="en-NZ" dirty="0" smtClean="0"/>
              <a:t/>
            </a:r>
            <a:br>
              <a:rPr lang="en-NZ" dirty="0" smtClean="0"/>
            </a:br>
            <a:endParaRPr lang="en-NZ" dirty="0"/>
          </a:p>
        </p:txBody>
      </p:sp>
      <p:sp>
        <p:nvSpPr>
          <p:cNvPr id="3" name="Rectangle 2"/>
          <p:cNvSpPr/>
          <p:nvPr/>
        </p:nvSpPr>
        <p:spPr>
          <a:xfrm>
            <a:off x="263480" y="5527371"/>
            <a:ext cx="1545841" cy="646331"/>
          </a:xfrm>
          <a:prstGeom prst="rect">
            <a:avLst/>
          </a:prstGeom>
        </p:spPr>
        <p:txBody>
          <a:bodyPr wrap="square">
            <a:spAutoFit/>
          </a:bodyPr>
          <a:lstStyle/>
          <a:p>
            <a:r>
              <a:rPr lang="en-NZ" b="1" dirty="0" err="1"/>
              <a:t>Maraekākaho</a:t>
            </a:r>
            <a:r>
              <a:rPr lang="en-NZ" dirty="0"/>
              <a:t> </a:t>
            </a:r>
            <a:endParaRPr lang="en-NZ" dirty="0" smtClean="0"/>
          </a:p>
          <a:p>
            <a:r>
              <a:rPr lang="en-NZ" dirty="0" smtClean="0"/>
              <a:t>1 member</a:t>
            </a:r>
            <a:endParaRPr lang="en-NZ" dirty="0"/>
          </a:p>
        </p:txBody>
      </p:sp>
      <p:sp>
        <p:nvSpPr>
          <p:cNvPr id="4" name="Rectangle 3"/>
          <p:cNvSpPr/>
          <p:nvPr/>
        </p:nvSpPr>
        <p:spPr>
          <a:xfrm>
            <a:off x="2615756" y="1513782"/>
            <a:ext cx="1433036" cy="646331"/>
          </a:xfrm>
          <a:prstGeom prst="rect">
            <a:avLst/>
          </a:prstGeom>
        </p:spPr>
        <p:txBody>
          <a:bodyPr wrap="square">
            <a:spAutoFit/>
          </a:bodyPr>
          <a:lstStyle/>
          <a:p>
            <a:r>
              <a:rPr lang="en-NZ" b="1" dirty="0" err="1"/>
              <a:t>Tūtira</a:t>
            </a:r>
            <a:r>
              <a:rPr lang="en-NZ" dirty="0"/>
              <a:t> </a:t>
            </a:r>
            <a:endParaRPr lang="en-NZ" dirty="0" smtClean="0"/>
          </a:p>
          <a:p>
            <a:r>
              <a:rPr lang="en-NZ" dirty="0" smtClean="0"/>
              <a:t>1 </a:t>
            </a:r>
            <a:r>
              <a:rPr lang="en-NZ" dirty="0"/>
              <a:t>member</a:t>
            </a:r>
          </a:p>
        </p:txBody>
      </p:sp>
      <p:sp>
        <p:nvSpPr>
          <p:cNvPr id="7" name="Rectangle 6"/>
          <p:cNvSpPr/>
          <p:nvPr/>
        </p:nvSpPr>
        <p:spPr>
          <a:xfrm>
            <a:off x="3459283" y="5618704"/>
            <a:ext cx="1156086" cy="646331"/>
          </a:xfrm>
          <a:prstGeom prst="rect">
            <a:avLst/>
          </a:prstGeom>
        </p:spPr>
        <p:txBody>
          <a:bodyPr wrap="none">
            <a:spAutoFit/>
          </a:bodyPr>
          <a:lstStyle/>
          <a:p>
            <a:r>
              <a:rPr lang="en-NZ" b="1" dirty="0" err="1"/>
              <a:t>Poukawa</a:t>
            </a:r>
            <a:r>
              <a:rPr lang="en-NZ" dirty="0"/>
              <a:t>	</a:t>
            </a:r>
            <a:endParaRPr lang="en-NZ" dirty="0" smtClean="0"/>
          </a:p>
          <a:p>
            <a:r>
              <a:rPr lang="en-NZ" dirty="0" smtClean="0"/>
              <a:t>1 </a:t>
            </a:r>
            <a:r>
              <a:rPr lang="en-NZ" dirty="0"/>
              <a:t>member</a:t>
            </a:r>
          </a:p>
        </p:txBody>
      </p:sp>
      <p:sp>
        <p:nvSpPr>
          <p:cNvPr id="6" name="Rectangle 5"/>
          <p:cNvSpPr/>
          <p:nvPr/>
        </p:nvSpPr>
        <p:spPr>
          <a:xfrm>
            <a:off x="3990508" y="1345563"/>
            <a:ext cx="3270832" cy="461665"/>
          </a:xfrm>
          <a:prstGeom prst="rect">
            <a:avLst/>
          </a:prstGeom>
        </p:spPr>
        <p:txBody>
          <a:bodyPr wrap="none">
            <a:spAutoFit/>
          </a:bodyPr>
          <a:lstStyle/>
          <a:p>
            <a:r>
              <a:rPr lang="en-NZ" sz="2400" b="1" dirty="0">
                <a:solidFill>
                  <a:srgbClr val="42697E"/>
                </a:solidFill>
              </a:rPr>
              <a:t>Current representation: </a:t>
            </a:r>
          </a:p>
        </p:txBody>
      </p:sp>
    </p:spTree>
    <p:extLst>
      <p:ext uri="{BB962C8B-B14F-4D97-AF65-F5344CB8AC3E}">
        <p14:creationId xmlns:p14="http://schemas.microsoft.com/office/powerpoint/2010/main" val="160316529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496530"/>
            <a:ext cx="9144000" cy="13614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p:cNvSpPr txBox="1"/>
          <p:nvPr/>
        </p:nvSpPr>
        <p:spPr>
          <a:xfrm>
            <a:off x="954157" y="281986"/>
            <a:ext cx="7729423" cy="668388"/>
          </a:xfrm>
          <a:prstGeom prst="rect">
            <a:avLst/>
          </a:prstGeom>
          <a:noFill/>
        </p:spPr>
        <p:txBody>
          <a:bodyPr wrap="square" rtlCol="0">
            <a:spAutoFit/>
          </a:bodyPr>
          <a:lstStyle/>
          <a:p>
            <a:pPr algn="r">
              <a:lnSpc>
                <a:spcPts val="4275"/>
              </a:lnSpc>
            </a:pPr>
            <a:r>
              <a:rPr lang="en-NZ" sz="4800" b="1" dirty="0" smtClean="0">
                <a:solidFill>
                  <a:srgbClr val="44687D"/>
                </a:solidFill>
              </a:rPr>
              <a:t>Rural Community Board</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534830" y="1613229"/>
            <a:ext cx="7975684" cy="3477875"/>
          </a:xfrm>
          <a:prstGeom prst="rect">
            <a:avLst/>
          </a:prstGeom>
        </p:spPr>
        <p:txBody>
          <a:bodyPr wrap="square">
            <a:spAutoFit/>
          </a:bodyPr>
          <a:lstStyle/>
          <a:p>
            <a:pPr>
              <a:spcBef>
                <a:spcPts val="1200"/>
              </a:spcBef>
            </a:pPr>
            <a:r>
              <a:rPr lang="en-NZ" sz="2000" b="1" dirty="0" smtClean="0"/>
              <a:t>Considerations</a:t>
            </a:r>
            <a:r>
              <a:rPr lang="en-NZ" sz="2000" b="1" dirty="0"/>
              <a:t>:</a:t>
            </a:r>
          </a:p>
          <a:p>
            <a:pPr marL="285750" indent="-285750">
              <a:spcBef>
                <a:spcPts val="1200"/>
              </a:spcBef>
              <a:buClr>
                <a:srgbClr val="A30045"/>
              </a:buClr>
              <a:buFont typeface="Wingdings" panose="05000000000000000000" pitchFamily="2" charset="2"/>
              <a:buChar char="ü"/>
            </a:pPr>
            <a:r>
              <a:rPr lang="en-NZ" sz="2000" dirty="0"/>
              <a:t>Is the Rural Community Board still relevant and </a:t>
            </a:r>
            <a:r>
              <a:rPr lang="en-NZ" sz="2000" dirty="0" smtClean="0"/>
              <a:t>contributing </a:t>
            </a:r>
            <a:r>
              <a:rPr lang="en-NZ" sz="2000" dirty="0"/>
              <a:t>to the good governance of the </a:t>
            </a:r>
            <a:r>
              <a:rPr lang="en-NZ" sz="2000" dirty="0" smtClean="0"/>
              <a:t>District?</a:t>
            </a:r>
            <a:endParaRPr lang="en-NZ" sz="2000" dirty="0"/>
          </a:p>
          <a:p>
            <a:pPr marL="285750" indent="-285750">
              <a:spcBef>
                <a:spcPts val="1200"/>
              </a:spcBef>
              <a:buClr>
                <a:srgbClr val="A30045"/>
              </a:buClr>
              <a:buFont typeface="Wingdings" panose="05000000000000000000" pitchFamily="2" charset="2"/>
              <a:buChar char="ü"/>
            </a:pPr>
            <a:r>
              <a:rPr lang="en-NZ" sz="2000" dirty="0"/>
              <a:t>Are the boundaries still appropriate?</a:t>
            </a:r>
          </a:p>
          <a:p>
            <a:pPr marL="285750" indent="-285750">
              <a:spcBef>
                <a:spcPts val="1200"/>
              </a:spcBef>
              <a:buClr>
                <a:srgbClr val="A30045"/>
              </a:buClr>
              <a:buFont typeface="Wingdings" panose="05000000000000000000" pitchFamily="2" charset="2"/>
              <a:buChar char="ü"/>
            </a:pPr>
            <a:r>
              <a:rPr lang="en-NZ" sz="2000" dirty="0"/>
              <a:t>Are the numbers of members right? Should there be </a:t>
            </a:r>
            <a:r>
              <a:rPr lang="en-NZ" sz="2000" dirty="0" smtClean="0"/>
              <a:t>Council-appointed </a:t>
            </a:r>
            <a:r>
              <a:rPr lang="en-NZ" sz="2000" dirty="0"/>
              <a:t>members (currently 2, could also </a:t>
            </a:r>
            <a:r>
              <a:rPr lang="en-NZ" sz="2000" dirty="0" smtClean="0"/>
              <a:t>appoint a Māori </a:t>
            </a:r>
            <a:r>
              <a:rPr lang="en-NZ" sz="2000" dirty="0"/>
              <a:t>Ward </a:t>
            </a:r>
            <a:r>
              <a:rPr lang="en-NZ" sz="2000" dirty="0" smtClean="0"/>
              <a:t>councillor)?  </a:t>
            </a:r>
            <a:r>
              <a:rPr lang="en-NZ" sz="2000" dirty="0"/>
              <a:t>If so, how many?</a:t>
            </a:r>
          </a:p>
          <a:p>
            <a:pPr marL="285750" indent="-285750">
              <a:spcBef>
                <a:spcPts val="1200"/>
              </a:spcBef>
              <a:buClr>
                <a:srgbClr val="A30045"/>
              </a:buClr>
              <a:buFont typeface="Wingdings" panose="05000000000000000000" pitchFamily="2" charset="2"/>
              <a:buChar char="ü"/>
            </a:pPr>
            <a:r>
              <a:rPr lang="en-NZ" sz="2000" dirty="0"/>
              <a:t>Should the community board have electoral </a:t>
            </a:r>
            <a:r>
              <a:rPr lang="en-NZ" sz="2000" dirty="0" smtClean="0"/>
              <a:t>subdivisions? </a:t>
            </a:r>
            <a:r>
              <a:rPr lang="en-NZ" sz="2000" dirty="0"/>
              <a:t/>
            </a:r>
            <a:br>
              <a:rPr lang="en-NZ" sz="2000" dirty="0"/>
            </a:br>
            <a:r>
              <a:rPr lang="en-NZ" sz="2000" dirty="0" smtClean="0"/>
              <a:t>Currently </a:t>
            </a:r>
            <a:r>
              <a:rPr lang="en-NZ" sz="2000" dirty="0"/>
              <a:t>there are 4 – </a:t>
            </a:r>
            <a:r>
              <a:rPr lang="en-NZ" sz="2000" dirty="0" err="1" smtClean="0"/>
              <a:t>Tūtira</a:t>
            </a:r>
            <a:r>
              <a:rPr lang="en-NZ" sz="2000" dirty="0" smtClean="0"/>
              <a:t>, </a:t>
            </a:r>
            <a:r>
              <a:rPr lang="en-NZ" sz="2000" dirty="0" err="1"/>
              <a:t>Kaweka</a:t>
            </a:r>
            <a:r>
              <a:rPr lang="en-NZ" sz="2000" dirty="0"/>
              <a:t>, </a:t>
            </a:r>
            <a:r>
              <a:rPr lang="en-NZ" sz="2000" dirty="0" err="1"/>
              <a:t>Maraekākaho</a:t>
            </a:r>
            <a:r>
              <a:rPr lang="en-NZ" sz="2000" dirty="0"/>
              <a:t> and </a:t>
            </a:r>
            <a:r>
              <a:rPr lang="en-NZ" sz="2000" dirty="0" err="1" smtClean="0"/>
              <a:t>Poukawa</a:t>
            </a:r>
            <a:r>
              <a:rPr lang="en-NZ" sz="2000" dirty="0" smtClean="0"/>
              <a:t>.</a:t>
            </a:r>
            <a:endParaRPr lang="en-NZ" sz="2000" dirty="0"/>
          </a:p>
        </p:txBody>
      </p:sp>
      <p:sp>
        <p:nvSpPr>
          <p:cNvPr id="4" name="Rectangle 3"/>
          <p:cNvSpPr/>
          <p:nvPr/>
        </p:nvSpPr>
        <p:spPr>
          <a:xfrm>
            <a:off x="1488137" y="5680375"/>
            <a:ext cx="6079699" cy="923330"/>
          </a:xfrm>
          <a:prstGeom prst="rect">
            <a:avLst/>
          </a:prstGeom>
        </p:spPr>
        <p:txBody>
          <a:bodyPr wrap="square">
            <a:spAutoFit/>
          </a:bodyPr>
          <a:lstStyle/>
          <a:p>
            <a:pPr>
              <a:spcBef>
                <a:spcPts val="1200"/>
              </a:spcBef>
              <a:buClr>
                <a:srgbClr val="A30045"/>
              </a:buClr>
            </a:pPr>
            <a:r>
              <a:rPr lang="en-NZ" dirty="0"/>
              <a:t>The same criteria for fair and effective representation applies to community boards  just as it does to the Council – all </a:t>
            </a:r>
            <a:r>
              <a:rPr lang="en-NZ" dirty="0" smtClean="0"/>
              <a:t>4 electoral </a:t>
            </a:r>
            <a:r>
              <a:rPr lang="en-NZ" dirty="0"/>
              <a:t>subdivisions comply with the +/- 10% </a:t>
            </a:r>
            <a:r>
              <a:rPr lang="en-NZ" dirty="0" smtClean="0"/>
              <a:t>margin. </a:t>
            </a:r>
            <a:endParaRPr lang="en-NZ" dirty="0"/>
          </a:p>
        </p:txBody>
      </p:sp>
      <p:pic>
        <p:nvPicPr>
          <p:cNvPr id="18" name="Picture 2" descr="Free Warning Sign Clipart, Download Free Warning Sign Clipart png images,  Free ClipArts on Clipart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167" y="5639177"/>
            <a:ext cx="1164459" cy="103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40294"/>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2139" y="289162"/>
            <a:ext cx="4866953" cy="668388"/>
          </a:xfrm>
          <a:prstGeom prst="rect">
            <a:avLst/>
          </a:prstGeom>
          <a:noFill/>
        </p:spPr>
        <p:txBody>
          <a:bodyPr wrap="square" rtlCol="0">
            <a:spAutoFit/>
          </a:bodyPr>
          <a:lstStyle/>
          <a:p>
            <a:pPr algn="r">
              <a:lnSpc>
                <a:spcPts val="4275"/>
              </a:lnSpc>
            </a:pPr>
            <a:r>
              <a:rPr lang="en-NZ" sz="4800" b="1" dirty="0" smtClean="0">
                <a:solidFill>
                  <a:srgbClr val="44687D"/>
                </a:solidFill>
              </a:rPr>
              <a:t>Community Board</a:t>
            </a:r>
            <a:endParaRPr lang="en-NZ" sz="4800" b="1" dirty="0">
              <a:solidFill>
                <a:srgbClr val="44687D"/>
              </a:solidFill>
            </a:endParaRPr>
          </a:p>
        </p:txBody>
      </p:sp>
      <p:sp>
        <p:nvSpPr>
          <p:cNvPr id="6" name="Content Placeholder 2"/>
          <p:cNvSpPr txBox="1">
            <a:spLocks/>
          </p:cNvSpPr>
          <p:nvPr/>
        </p:nvSpPr>
        <p:spPr>
          <a:xfrm>
            <a:off x="549070" y="1363087"/>
            <a:ext cx="7531061" cy="1151513"/>
          </a:xfrm>
          <a:prstGeom prst="rect">
            <a:avLst/>
          </a:prstGeom>
        </p:spPr>
        <p:txBody>
          <a:bodyPr vert="horz" lIns="91440" tIns="45720" rIns="91440" bIns="45720" rtlCol="0">
            <a:noAutofit/>
          </a:bodyPr>
          <a:lstStyle>
            <a:defPPr>
              <a:defRPr lang="en-US"/>
            </a:defPPr>
            <a:lvl1pPr algn="ctr">
              <a:spcBef>
                <a:spcPts val="1000"/>
              </a:spcBef>
              <a:spcAft>
                <a:spcPts val="600"/>
              </a:spcAft>
              <a:buFont typeface="Arial" panose="020B0604020202020204" pitchFamily="34" charset="0"/>
              <a:buNone/>
              <a:defRPr sz="2800">
                <a:solidFill>
                  <a:srgbClr val="A30045"/>
                </a:solidFill>
              </a:defRPr>
            </a:lvl1pPr>
          </a:lstStyle>
          <a:p>
            <a:r>
              <a:rPr lang="en-NZ" dirty="0"/>
              <a:t>Are more community boards </a:t>
            </a:r>
            <a:r>
              <a:rPr lang="en-NZ" dirty="0" smtClean="0"/>
              <a:t>needed for </a:t>
            </a:r>
            <a:r>
              <a:rPr lang="en-NZ" dirty="0"/>
              <a:t>the good governance </a:t>
            </a:r>
            <a:r>
              <a:rPr lang="en-NZ" dirty="0" smtClean="0"/>
              <a:t>of </a:t>
            </a:r>
            <a:r>
              <a:rPr lang="en-NZ" dirty="0"/>
              <a:t>the district</a:t>
            </a:r>
            <a:r>
              <a:rPr lang="en-NZ" dirty="0" smtClean="0"/>
              <a:t>?</a:t>
            </a:r>
            <a:r>
              <a:rPr lang="en-NZ" dirty="0"/>
              <a:t> </a:t>
            </a:r>
          </a:p>
          <a:p>
            <a:r>
              <a:rPr lang="en-NZ" dirty="0"/>
              <a:t/>
            </a:r>
            <a:br>
              <a:rPr lang="en-NZ" dirty="0"/>
            </a:br>
            <a:endParaRPr lang="en-NZ"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549070" y="2690336"/>
            <a:ext cx="7975684" cy="2400657"/>
          </a:xfrm>
          <a:prstGeom prst="rect">
            <a:avLst/>
          </a:prstGeom>
        </p:spPr>
        <p:txBody>
          <a:bodyPr wrap="square">
            <a:spAutoFit/>
          </a:bodyPr>
          <a:lstStyle/>
          <a:p>
            <a:pPr>
              <a:spcBef>
                <a:spcPts val="1200"/>
              </a:spcBef>
            </a:pPr>
            <a:r>
              <a:rPr lang="en-NZ" sz="2400" dirty="0"/>
              <a:t>If it is decided Hastings district should </a:t>
            </a:r>
            <a:r>
              <a:rPr lang="en-NZ" sz="2400" dirty="0" smtClean="0"/>
              <a:t>have more </a:t>
            </a:r>
            <a:r>
              <a:rPr lang="en-NZ" sz="2400" dirty="0"/>
              <a:t>community boards, we need to </a:t>
            </a:r>
            <a:r>
              <a:rPr lang="en-NZ" sz="2400" dirty="0" smtClean="0"/>
              <a:t>determine:</a:t>
            </a:r>
            <a:endParaRPr lang="en-NZ" sz="2400" dirty="0"/>
          </a:p>
          <a:p>
            <a:pPr marL="285750" indent="-285750">
              <a:spcBef>
                <a:spcPts val="1200"/>
              </a:spcBef>
              <a:buClr>
                <a:srgbClr val="A30045"/>
              </a:buClr>
              <a:buFont typeface="Wingdings" panose="05000000000000000000" pitchFamily="2" charset="2"/>
              <a:buChar char="ü"/>
            </a:pPr>
            <a:r>
              <a:rPr lang="en-NZ" sz="2400" dirty="0"/>
              <a:t>the number of boards </a:t>
            </a:r>
          </a:p>
          <a:p>
            <a:pPr marL="285750" indent="-285750">
              <a:spcBef>
                <a:spcPts val="1200"/>
              </a:spcBef>
              <a:buClr>
                <a:srgbClr val="A30045"/>
              </a:buClr>
              <a:buFont typeface="Wingdings" panose="05000000000000000000" pitchFamily="2" charset="2"/>
              <a:buChar char="ü"/>
            </a:pPr>
            <a:r>
              <a:rPr lang="en-NZ" sz="2400" dirty="0"/>
              <a:t>their boundaries and </a:t>
            </a:r>
          </a:p>
          <a:p>
            <a:pPr marL="285750" indent="-285750">
              <a:spcBef>
                <a:spcPts val="1200"/>
              </a:spcBef>
              <a:buClr>
                <a:srgbClr val="A30045"/>
              </a:buClr>
              <a:buFont typeface="Wingdings" panose="05000000000000000000" pitchFamily="2" charset="2"/>
              <a:buChar char="ü"/>
            </a:pPr>
            <a:r>
              <a:rPr lang="en-NZ" sz="2400" dirty="0"/>
              <a:t>the number of members</a:t>
            </a:r>
          </a:p>
        </p:txBody>
      </p:sp>
    </p:spTree>
    <p:extLst>
      <p:ext uri="{BB962C8B-B14F-4D97-AF65-F5344CB8AC3E}">
        <p14:creationId xmlns:p14="http://schemas.microsoft.com/office/powerpoint/2010/main" val="3577808152"/>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5430634" y="2233914"/>
            <a:ext cx="3494956" cy="3009418"/>
          </a:xfrm>
          <a:prstGeom prst="snip1Rect">
            <a:avLst/>
          </a:prstGeom>
          <a:solidFill>
            <a:srgbClr val="AC1A2F"/>
          </a:solid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2100469" y="223190"/>
            <a:ext cx="5138237" cy="708688"/>
          </a:xfrm>
        </p:spPr>
        <p:txBody>
          <a:bodyPr>
            <a:noAutofit/>
          </a:bodyPr>
          <a:lstStyle/>
          <a:p>
            <a:r>
              <a:rPr lang="en-NZ" sz="4800" dirty="0"/>
              <a:t>Process from </a:t>
            </a:r>
            <a:r>
              <a:rPr lang="en-NZ" sz="4800" dirty="0" smtClean="0"/>
              <a:t>Here</a:t>
            </a:r>
            <a:endParaRPr lang="en-NZ"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40" y="1271868"/>
            <a:ext cx="5043049" cy="5043049"/>
          </a:xfrm>
          <a:prstGeom prst="rect">
            <a:avLst/>
          </a:prstGeom>
        </p:spPr>
      </p:pic>
      <p:sp>
        <p:nvSpPr>
          <p:cNvPr id="7" name="TextBox 6"/>
          <p:cNvSpPr txBox="1"/>
          <p:nvPr/>
        </p:nvSpPr>
        <p:spPr>
          <a:xfrm>
            <a:off x="5104435" y="2723669"/>
            <a:ext cx="3821155" cy="2092881"/>
          </a:xfrm>
          <a:prstGeom prst="rect">
            <a:avLst/>
          </a:prstGeom>
          <a:noFill/>
        </p:spPr>
        <p:txBody>
          <a:bodyPr wrap="square" rtlCol="0">
            <a:spAutoFit/>
          </a:bodyPr>
          <a:lstStyle/>
          <a:p>
            <a:pPr marL="800100" lvl="1" indent="-342900">
              <a:spcBef>
                <a:spcPts val="600"/>
              </a:spcBef>
              <a:buFont typeface="Wingdings" panose="05000000000000000000" pitchFamily="2" charset="2"/>
              <a:buChar char="ü"/>
            </a:pPr>
            <a:r>
              <a:rPr lang="en-NZ" sz="2000" dirty="0">
                <a:solidFill>
                  <a:schemeClr val="bg1"/>
                </a:solidFill>
                <a:cs typeface="Arial" pitchFamily="34" charset="0"/>
              </a:rPr>
              <a:t>Advertise and advise of appeal provisions</a:t>
            </a:r>
          </a:p>
          <a:p>
            <a:pPr marL="800100" lvl="1" indent="-342900">
              <a:spcBef>
                <a:spcPts val="600"/>
              </a:spcBef>
              <a:buFont typeface="Wingdings" panose="05000000000000000000" pitchFamily="2" charset="2"/>
              <a:buChar char="ü"/>
            </a:pPr>
            <a:r>
              <a:rPr lang="en-NZ" sz="2000" dirty="0">
                <a:solidFill>
                  <a:schemeClr val="bg1"/>
                </a:solidFill>
                <a:cs typeface="Arial" pitchFamily="34" charset="0"/>
              </a:rPr>
              <a:t>Send all information and </a:t>
            </a:r>
            <a:r>
              <a:rPr lang="en-NZ" sz="2000" dirty="0" smtClean="0">
                <a:solidFill>
                  <a:schemeClr val="bg1"/>
                </a:solidFill>
                <a:cs typeface="Arial" pitchFamily="34" charset="0"/>
              </a:rPr>
              <a:t>appeals/objections </a:t>
            </a:r>
            <a:r>
              <a:rPr lang="en-NZ" sz="2000" dirty="0">
                <a:solidFill>
                  <a:schemeClr val="bg1"/>
                </a:solidFill>
                <a:cs typeface="Arial" pitchFamily="34" charset="0"/>
              </a:rPr>
              <a:t>to LGC</a:t>
            </a:r>
          </a:p>
          <a:p>
            <a:pPr marL="800100" lvl="1" indent="-342900">
              <a:spcBef>
                <a:spcPts val="600"/>
              </a:spcBef>
              <a:buFont typeface="Wingdings" panose="05000000000000000000" pitchFamily="2" charset="2"/>
              <a:buChar char="ü"/>
            </a:pPr>
            <a:r>
              <a:rPr lang="en-NZ" sz="2000" dirty="0">
                <a:solidFill>
                  <a:schemeClr val="bg1"/>
                </a:solidFill>
                <a:cs typeface="Arial" pitchFamily="34" charset="0"/>
              </a:rPr>
              <a:t>LGC Determination April 2022</a:t>
            </a:r>
          </a:p>
        </p:txBody>
      </p:sp>
      <p:grpSp>
        <p:nvGrpSpPr>
          <p:cNvPr id="10" name="Group 9"/>
          <p:cNvGrpSpPr/>
          <p:nvPr/>
        </p:nvGrpSpPr>
        <p:grpSpPr>
          <a:xfrm>
            <a:off x="6136070" y="5496530"/>
            <a:ext cx="3010919" cy="1349657"/>
            <a:chOff x="6136070" y="5496530"/>
            <a:chExt cx="3010919" cy="1349657"/>
          </a:xfrm>
        </p:grpSpPr>
        <p:sp>
          <p:nvSpPr>
            <p:cNvPr id="11" name="Isosceles Triangle 10"/>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cxnSp>
        <p:nvCxnSpPr>
          <p:cNvPr id="14" name="Straight Connector 13"/>
          <p:cNvCxnSpPr/>
          <p:nvPr/>
        </p:nvCxnSpPr>
        <p:spPr>
          <a:xfrm>
            <a:off x="4051139" y="5841268"/>
            <a:ext cx="2963873" cy="3947"/>
          </a:xfrm>
          <a:prstGeom prst="line">
            <a:avLst/>
          </a:prstGeom>
          <a:ln w="57150">
            <a:solidFill>
              <a:srgbClr val="AC1A2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15012" y="5179162"/>
            <a:ext cx="0" cy="698681"/>
          </a:xfrm>
          <a:prstGeom prst="line">
            <a:avLst/>
          </a:prstGeom>
          <a:ln w="57150">
            <a:solidFill>
              <a:srgbClr val="AC1A2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948724" y="5488919"/>
            <a:ext cx="0" cy="698681"/>
          </a:xfrm>
          <a:prstGeom prst="line">
            <a:avLst/>
          </a:prstGeom>
          <a:ln w="57150">
            <a:solidFill>
              <a:srgbClr val="AC1A2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4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99381" y="2858219"/>
            <a:ext cx="7917329" cy="3404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1200"/>
              </a:spcBef>
              <a:buClr>
                <a:srgbClr val="AC1A2F"/>
              </a:buClr>
              <a:buFont typeface="Wingdings" panose="05000000000000000000" pitchFamily="2" charset="2"/>
              <a:buChar char="ü"/>
            </a:pPr>
            <a:r>
              <a:rPr lang="en-NZ" sz="2000" dirty="0" smtClean="0"/>
              <a:t>The review is a </a:t>
            </a:r>
            <a:r>
              <a:rPr lang="en-NZ" sz="2000" dirty="0"/>
              <a:t>formal and quite complex process about how residents are represented on the Council</a:t>
            </a:r>
          </a:p>
          <a:p>
            <a:pPr marL="342900" indent="-342900" algn="l">
              <a:lnSpc>
                <a:spcPct val="100000"/>
              </a:lnSpc>
              <a:spcBef>
                <a:spcPts val="1200"/>
              </a:spcBef>
              <a:buClr>
                <a:srgbClr val="AC1A2F"/>
              </a:buClr>
              <a:buFont typeface="Wingdings" panose="05000000000000000000" pitchFamily="2" charset="2"/>
              <a:buChar char="ü"/>
            </a:pPr>
            <a:r>
              <a:rPr lang="en-NZ" sz="2000" dirty="0"/>
              <a:t>It applies to Council and Community Boards</a:t>
            </a:r>
          </a:p>
          <a:p>
            <a:pPr marL="342900" indent="-342900" algn="l">
              <a:lnSpc>
                <a:spcPct val="100000"/>
              </a:lnSpc>
              <a:spcBef>
                <a:spcPts val="1200"/>
              </a:spcBef>
              <a:buClr>
                <a:srgbClr val="AC1A2F"/>
              </a:buClr>
              <a:buFont typeface="Wingdings" panose="05000000000000000000" pitchFamily="2" charset="2"/>
              <a:buChar char="ü"/>
            </a:pPr>
            <a:r>
              <a:rPr lang="en-NZ" sz="2000" dirty="0"/>
              <a:t>Outcomes take effect for next elections in </a:t>
            </a:r>
            <a:r>
              <a:rPr lang="en-NZ" sz="2000" dirty="0" smtClean="0"/>
              <a:t>2022 and for 2025</a:t>
            </a:r>
            <a:endParaRPr lang="en-NZ" sz="2000" dirty="0"/>
          </a:p>
          <a:p>
            <a:pPr marL="342900" indent="-342900" algn="l">
              <a:lnSpc>
                <a:spcPct val="100000"/>
              </a:lnSpc>
              <a:spcBef>
                <a:spcPts val="1200"/>
              </a:spcBef>
              <a:buClr>
                <a:srgbClr val="AC1A2F"/>
              </a:buClr>
              <a:buFont typeface="Wingdings" panose="05000000000000000000" pitchFamily="2" charset="2"/>
              <a:buChar char="ü"/>
            </a:pPr>
            <a:r>
              <a:rPr lang="en-NZ" sz="2000" dirty="0"/>
              <a:t>Formal community consultation</a:t>
            </a:r>
          </a:p>
          <a:p>
            <a:pPr marL="342900" indent="-342900" algn="l">
              <a:lnSpc>
                <a:spcPct val="100000"/>
              </a:lnSpc>
              <a:spcBef>
                <a:spcPts val="1200"/>
              </a:spcBef>
              <a:buClr>
                <a:srgbClr val="AC1A2F"/>
              </a:buClr>
              <a:buFont typeface="Wingdings" panose="05000000000000000000" pitchFamily="2" charset="2"/>
              <a:buChar char="ü"/>
            </a:pPr>
            <a:r>
              <a:rPr lang="en-NZ" sz="2000" dirty="0"/>
              <a:t>Must happen at least every 6 years (last reviewed in </a:t>
            </a:r>
            <a:r>
              <a:rPr lang="en-NZ" sz="2000" dirty="0" smtClean="0"/>
              <a:t>2018) </a:t>
            </a:r>
            <a:r>
              <a:rPr lang="en-NZ" sz="2000" dirty="0"/>
              <a:t>but the decision to introduce Māori Wards has triggered the requirements to commence another review this year</a:t>
            </a:r>
          </a:p>
          <a:p>
            <a:pPr algn="l"/>
            <a:endParaRPr lang="en-NZ" sz="2000"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18" name="Content Placeholder 2"/>
          <p:cNvSpPr txBox="1">
            <a:spLocks/>
          </p:cNvSpPr>
          <p:nvPr/>
        </p:nvSpPr>
        <p:spPr>
          <a:xfrm>
            <a:off x="990852" y="292592"/>
            <a:ext cx="7953092" cy="11228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buClr>
                <a:srgbClr val="AC1A2F"/>
              </a:buClr>
            </a:pPr>
            <a:r>
              <a:rPr lang="en-NZ" sz="3600" b="1" dirty="0" smtClean="0">
                <a:solidFill>
                  <a:srgbClr val="44687D"/>
                </a:solidFill>
              </a:rPr>
              <a:t>What is a Representation Review?</a:t>
            </a:r>
            <a:endParaRPr lang="en-NZ" sz="2000" dirty="0"/>
          </a:p>
        </p:txBody>
      </p:sp>
      <p:sp>
        <p:nvSpPr>
          <p:cNvPr id="2" name="TextBox 1"/>
          <p:cNvSpPr txBox="1"/>
          <p:nvPr/>
        </p:nvSpPr>
        <p:spPr>
          <a:xfrm>
            <a:off x="799381" y="1189523"/>
            <a:ext cx="8057321" cy="1384995"/>
          </a:xfrm>
          <a:prstGeom prst="rect">
            <a:avLst/>
          </a:prstGeom>
          <a:noFill/>
        </p:spPr>
        <p:txBody>
          <a:bodyPr wrap="square" rtlCol="0">
            <a:spAutoFit/>
          </a:bodyPr>
          <a:lstStyle/>
          <a:p>
            <a:r>
              <a:rPr lang="en-NZ" sz="2800" dirty="0">
                <a:solidFill>
                  <a:srgbClr val="A30045"/>
                </a:solidFill>
              </a:rPr>
              <a:t>Council needs to ensure its representation structure provides </a:t>
            </a:r>
            <a:r>
              <a:rPr lang="en-NZ" sz="2800" b="1" i="1" dirty="0">
                <a:solidFill>
                  <a:srgbClr val="A30045"/>
                </a:solidFill>
              </a:rPr>
              <a:t>fair and effective representation </a:t>
            </a:r>
            <a:r>
              <a:rPr lang="en-NZ" sz="2800" dirty="0">
                <a:solidFill>
                  <a:srgbClr val="A30045"/>
                </a:solidFill>
              </a:rPr>
              <a:t>for individuals and </a:t>
            </a:r>
            <a:r>
              <a:rPr lang="en-NZ" sz="2800" dirty="0" smtClean="0">
                <a:solidFill>
                  <a:srgbClr val="A30045"/>
                </a:solidFill>
              </a:rPr>
              <a:t>communities.</a:t>
            </a:r>
            <a:endParaRPr lang="en-NZ" sz="2800" dirty="0">
              <a:solidFill>
                <a:srgbClr val="A30045"/>
              </a:solidFill>
            </a:endParaRPr>
          </a:p>
        </p:txBody>
      </p:sp>
    </p:spTree>
    <p:extLst>
      <p:ext uri="{BB962C8B-B14F-4D97-AF65-F5344CB8AC3E}">
        <p14:creationId xmlns:p14="http://schemas.microsoft.com/office/powerpoint/2010/main" val="350711888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496530"/>
            <a:ext cx="9144000" cy="13614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2501239" y="257490"/>
            <a:ext cx="6351717" cy="1174828"/>
          </a:xfrm>
        </p:spPr>
        <p:txBody>
          <a:bodyPr>
            <a:noAutofit/>
          </a:bodyPr>
          <a:lstStyle/>
          <a:p>
            <a:pPr algn="l"/>
            <a:r>
              <a:rPr lang="en-US" altLang="en-US" sz="4800" dirty="0" smtClean="0"/>
              <a:t>Submissions, Appeals &amp; Objections</a:t>
            </a:r>
            <a:endParaRPr lang="en-NZ" sz="4800" dirty="0"/>
          </a:p>
        </p:txBody>
      </p:sp>
      <p:sp>
        <p:nvSpPr>
          <p:cNvPr id="3" name="Content Placeholder 2"/>
          <p:cNvSpPr>
            <a:spLocks noGrp="1"/>
          </p:cNvSpPr>
          <p:nvPr>
            <p:ph idx="1"/>
          </p:nvPr>
        </p:nvSpPr>
        <p:spPr>
          <a:xfrm>
            <a:off x="457200" y="2110935"/>
            <a:ext cx="8409008" cy="2476171"/>
          </a:xfrm>
        </p:spPr>
        <p:txBody>
          <a:bodyPr>
            <a:noAutofit/>
          </a:bodyPr>
          <a:lstStyle/>
          <a:p>
            <a:pPr>
              <a:lnSpc>
                <a:spcPct val="100000"/>
              </a:lnSpc>
            </a:pPr>
            <a:r>
              <a:rPr lang="en-AU" altLang="en-US" sz="2000" dirty="0" smtClean="0">
                <a:cs typeface="Arial" pitchFamily="34" charset="0"/>
              </a:rPr>
              <a:t>Anyone </a:t>
            </a:r>
            <a:r>
              <a:rPr lang="en-AU" altLang="en-US" sz="2000" dirty="0">
                <a:cs typeface="Arial" pitchFamily="34" charset="0"/>
              </a:rPr>
              <a:t>can make a written submission on Initial Proposal</a:t>
            </a:r>
          </a:p>
          <a:p>
            <a:pPr>
              <a:lnSpc>
                <a:spcPct val="100000"/>
              </a:lnSpc>
            </a:pPr>
            <a:r>
              <a:rPr lang="en-AU" altLang="en-US" sz="2000" dirty="0" smtClean="0">
                <a:cs typeface="Arial" pitchFamily="34" charset="0"/>
              </a:rPr>
              <a:t>Council </a:t>
            </a:r>
            <a:r>
              <a:rPr lang="en-AU" altLang="en-US" sz="2000" dirty="0">
                <a:cs typeface="Arial" pitchFamily="34" charset="0"/>
              </a:rPr>
              <a:t>considers submissions and makes decision on Final Proposal</a:t>
            </a:r>
          </a:p>
          <a:p>
            <a:pPr>
              <a:lnSpc>
                <a:spcPct val="100000"/>
              </a:lnSpc>
            </a:pPr>
            <a:r>
              <a:rPr lang="en-US" altLang="en-US" sz="2000" dirty="0" smtClean="0">
                <a:cs typeface="Arial" pitchFamily="34" charset="0"/>
              </a:rPr>
              <a:t>Public may </a:t>
            </a:r>
            <a:r>
              <a:rPr lang="en-US" altLang="en-US" sz="2000" dirty="0">
                <a:cs typeface="Arial" pitchFamily="34" charset="0"/>
              </a:rPr>
              <a:t>lodge written appeal/objection to </a:t>
            </a:r>
            <a:r>
              <a:rPr lang="en-US" altLang="en-US" sz="2000" dirty="0" smtClean="0">
                <a:cs typeface="Arial" pitchFamily="34" charset="0"/>
              </a:rPr>
              <a:t>LGC on Council’s </a:t>
            </a:r>
            <a:r>
              <a:rPr lang="en-US" altLang="en-US" sz="2000" dirty="0">
                <a:cs typeface="Arial" pitchFamily="34" charset="0"/>
              </a:rPr>
              <a:t>Final Proposal </a:t>
            </a:r>
          </a:p>
          <a:p>
            <a:pPr>
              <a:lnSpc>
                <a:spcPct val="100000"/>
              </a:lnSpc>
            </a:pPr>
            <a:r>
              <a:rPr lang="en-US" altLang="en-US" sz="2000" dirty="0" smtClean="0">
                <a:cs typeface="Arial" pitchFamily="34" charset="0"/>
              </a:rPr>
              <a:t>Where </a:t>
            </a:r>
            <a:r>
              <a:rPr lang="en-US" altLang="en-US" sz="2000" dirty="0">
                <a:cs typeface="Arial" pitchFamily="34" charset="0"/>
              </a:rPr>
              <a:t>appealed Local Government Commission determines outcome</a:t>
            </a:r>
          </a:p>
          <a:p>
            <a:pPr>
              <a:lnSpc>
                <a:spcPct val="100000"/>
              </a:lnSpc>
            </a:pPr>
            <a:r>
              <a:rPr lang="en-US" altLang="en-US" sz="2000" dirty="0" smtClean="0">
                <a:cs typeface="Arial" pitchFamily="34" charset="0"/>
              </a:rPr>
              <a:t>Wards </a:t>
            </a:r>
            <a:r>
              <a:rPr lang="en-US" altLang="en-US" sz="2000" dirty="0">
                <a:cs typeface="Arial" pitchFamily="34" charset="0"/>
              </a:rPr>
              <a:t>that are outside the +/- 10% margin must be referred to the Commission for determination</a:t>
            </a:r>
          </a:p>
          <a:p>
            <a:pPr>
              <a:lnSpc>
                <a:spcPct val="100000"/>
              </a:lnSpc>
              <a:buNone/>
            </a:pPr>
            <a:endParaRPr lang="en-US" altLang="en-US" sz="2000" dirty="0">
              <a:cs typeface="Arial" pitchFamily="34" charset="0"/>
            </a:endParaRPr>
          </a:p>
        </p:txBody>
      </p:sp>
      <p:grpSp>
        <p:nvGrpSpPr>
          <p:cNvPr id="4" name="Group 3"/>
          <p:cNvGrpSpPr/>
          <p:nvPr/>
        </p:nvGrpSpPr>
        <p:grpSpPr>
          <a:xfrm>
            <a:off x="6136070" y="5496530"/>
            <a:ext cx="3010919" cy="1349657"/>
            <a:chOff x="6136070" y="5496530"/>
            <a:chExt cx="3010919" cy="1349657"/>
          </a:xfrm>
        </p:grpSpPr>
        <p:sp>
          <p:nvSpPr>
            <p:cNvPr id="5" name="Isosceles Triangle 4"/>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pic>
        <p:nvPicPr>
          <p:cNvPr id="8" name="Picture 2" descr="Free Warning Sign Clipart, Download Free Warning Sign Clipart png images,  Free ClipArts on Clipart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167" y="5639177"/>
            <a:ext cx="1164459" cy="10348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50848" y="5692188"/>
            <a:ext cx="5257190" cy="923330"/>
          </a:xfrm>
          <a:prstGeom prst="rect">
            <a:avLst/>
          </a:prstGeom>
        </p:spPr>
        <p:txBody>
          <a:bodyPr wrap="square">
            <a:spAutoFit/>
          </a:bodyPr>
          <a:lstStyle/>
          <a:p>
            <a:r>
              <a:rPr lang="en-US" altLang="en-US" dirty="0" smtClean="0">
                <a:cs typeface="Arial" pitchFamily="34" charset="0"/>
              </a:rPr>
              <a:t>This process cannot re-litigate </a:t>
            </a:r>
            <a:r>
              <a:rPr lang="en-NZ" dirty="0">
                <a:ea typeface="Calibri"/>
              </a:rPr>
              <a:t>Māori</a:t>
            </a:r>
            <a:r>
              <a:rPr lang="en-US" altLang="en-US" dirty="0">
                <a:cs typeface="Arial" pitchFamily="34" charset="0"/>
              </a:rPr>
              <a:t> representation, </a:t>
            </a:r>
            <a:r>
              <a:rPr lang="en-US" altLang="en-US" dirty="0" smtClean="0">
                <a:cs typeface="Arial" pitchFamily="34" charset="0"/>
              </a:rPr>
              <a:t>but people can </a:t>
            </a:r>
            <a:r>
              <a:rPr lang="en-US" altLang="en-US" dirty="0">
                <a:cs typeface="Arial" pitchFamily="34" charset="0"/>
              </a:rPr>
              <a:t>submit on number and boundaries of </a:t>
            </a:r>
            <a:r>
              <a:rPr lang="en-NZ" dirty="0">
                <a:ea typeface="Calibri"/>
              </a:rPr>
              <a:t>Māori </a:t>
            </a:r>
            <a:r>
              <a:rPr lang="en-US" altLang="en-US" dirty="0">
                <a:cs typeface="Arial" pitchFamily="34" charset="0"/>
              </a:rPr>
              <a:t>wards, </a:t>
            </a:r>
            <a:r>
              <a:rPr lang="en-US" altLang="en-US" dirty="0" smtClean="0">
                <a:cs typeface="Arial" pitchFamily="34" charset="0"/>
              </a:rPr>
              <a:t>and the names </a:t>
            </a:r>
            <a:r>
              <a:rPr lang="en-US" altLang="en-US" dirty="0">
                <a:cs typeface="Arial" pitchFamily="34" charset="0"/>
              </a:rPr>
              <a:t>of </a:t>
            </a:r>
            <a:r>
              <a:rPr lang="en-NZ" dirty="0">
                <a:ea typeface="Calibri"/>
              </a:rPr>
              <a:t>Māori </a:t>
            </a:r>
            <a:r>
              <a:rPr lang="en-NZ" dirty="0" smtClean="0">
                <a:ea typeface="Calibri"/>
              </a:rPr>
              <a:t>wards.</a:t>
            </a:r>
            <a:endParaRPr lang="en-US" altLang="en-US" dirty="0">
              <a:cs typeface="Arial" pitchFamily="34" charset="0"/>
            </a:endParaRPr>
          </a:p>
        </p:txBody>
      </p:sp>
    </p:spTree>
    <p:extLst>
      <p:ext uri="{BB962C8B-B14F-4D97-AF65-F5344CB8AC3E}">
        <p14:creationId xmlns:p14="http://schemas.microsoft.com/office/powerpoint/2010/main" val="1276048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634" y="246893"/>
            <a:ext cx="8716711" cy="668388"/>
          </a:xfrm>
          <a:prstGeom prst="rect">
            <a:avLst/>
          </a:prstGeom>
          <a:noFill/>
        </p:spPr>
        <p:txBody>
          <a:bodyPr wrap="square" rtlCol="0">
            <a:spAutoFit/>
          </a:bodyPr>
          <a:lstStyle/>
          <a:p>
            <a:pPr algn="r">
              <a:lnSpc>
                <a:spcPts val="4275"/>
              </a:lnSpc>
            </a:pPr>
            <a:r>
              <a:rPr lang="en-NZ" sz="4800" b="1" dirty="0" smtClean="0">
                <a:solidFill>
                  <a:srgbClr val="44687D"/>
                </a:solidFill>
              </a:rPr>
              <a:t>We welcome your views</a:t>
            </a:r>
            <a:endParaRPr lang="en-NZ" sz="4800" b="1" dirty="0">
              <a:solidFill>
                <a:srgbClr val="44687D"/>
              </a:solidFill>
            </a:endParaRPr>
          </a:p>
        </p:txBody>
      </p:sp>
      <p:sp>
        <p:nvSpPr>
          <p:cNvPr id="6" name="Content Placeholder 2"/>
          <p:cNvSpPr txBox="1">
            <a:spLocks/>
          </p:cNvSpPr>
          <p:nvPr/>
        </p:nvSpPr>
        <p:spPr>
          <a:xfrm>
            <a:off x="540278" y="1661874"/>
            <a:ext cx="8084976" cy="51687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8000" indent="-288000" algn="l">
              <a:lnSpc>
                <a:spcPct val="100000"/>
              </a:lnSpc>
              <a:spcBef>
                <a:spcPts val="1200"/>
              </a:spcBef>
              <a:buClr>
                <a:srgbClr val="AC1A2F"/>
              </a:buClr>
              <a:buFont typeface="Arial" panose="020B0604020202020204" pitchFamily="34" charset="0"/>
              <a:buChar char="•"/>
            </a:pPr>
            <a:r>
              <a:rPr lang="en-NZ" sz="2000" dirty="0" smtClean="0"/>
              <a:t>We need your feedback by </a:t>
            </a:r>
            <a:r>
              <a:rPr lang="en-NZ" sz="2800" b="1" dirty="0" smtClean="0"/>
              <a:t>Monday 9 August</a:t>
            </a:r>
          </a:p>
          <a:p>
            <a:pPr marL="288000" indent="-288000" algn="l">
              <a:lnSpc>
                <a:spcPct val="100000"/>
              </a:lnSpc>
              <a:spcBef>
                <a:spcPts val="1200"/>
              </a:spcBef>
              <a:buClr>
                <a:srgbClr val="AC1A2F"/>
              </a:buClr>
              <a:buFont typeface="Arial" panose="020B0604020202020204" pitchFamily="34" charset="0"/>
              <a:buChar char="•"/>
            </a:pPr>
            <a:r>
              <a:rPr lang="en-NZ" sz="2000" dirty="0"/>
              <a:t>Head to </a:t>
            </a:r>
            <a:r>
              <a:rPr lang="en-NZ" sz="2000" u="sng" dirty="0">
                <a:hlinkClick r:id="rId3"/>
              </a:rPr>
              <a:t>www.myvoicemychoice.co.nz</a:t>
            </a:r>
            <a:r>
              <a:rPr lang="en-NZ" sz="2000" dirty="0"/>
              <a:t> to complete the </a:t>
            </a:r>
            <a:r>
              <a:rPr lang="en-NZ" sz="2000" dirty="0" smtClean="0"/>
              <a:t>survey, OR</a:t>
            </a:r>
            <a:endParaRPr lang="en-NZ" sz="2000" dirty="0"/>
          </a:p>
          <a:p>
            <a:pPr marL="288000" indent="-288000" algn="l">
              <a:lnSpc>
                <a:spcPct val="100000"/>
              </a:lnSpc>
              <a:spcBef>
                <a:spcPts val="1200"/>
              </a:spcBef>
              <a:buClr>
                <a:srgbClr val="AC1A2F"/>
              </a:buClr>
              <a:buFont typeface="Arial" panose="020B0604020202020204" pitchFamily="34" charset="0"/>
              <a:buChar char="•"/>
            </a:pPr>
            <a:r>
              <a:rPr lang="en-NZ" sz="2000" dirty="0" smtClean="0"/>
              <a:t>Fill </a:t>
            </a:r>
            <a:r>
              <a:rPr lang="en-NZ" sz="2000" dirty="0"/>
              <a:t>out the form and drop it in the submission boxes at either our </a:t>
            </a:r>
            <a:r>
              <a:rPr lang="en-NZ" sz="2000" dirty="0" smtClean="0"/>
              <a:t>Customer </a:t>
            </a:r>
            <a:r>
              <a:rPr lang="en-NZ" sz="2000" dirty="0"/>
              <a:t>Service Centre on 207 Lyndon Road East, or </a:t>
            </a:r>
            <a:r>
              <a:rPr lang="en-NZ" sz="2000" dirty="0" smtClean="0"/>
              <a:t>the Hastings</a:t>
            </a:r>
            <a:r>
              <a:rPr lang="en-NZ" sz="2000" dirty="0"/>
              <a:t>, Flaxmere or Havelock North </a:t>
            </a:r>
            <a:r>
              <a:rPr lang="en-NZ" sz="2000" dirty="0" smtClean="0"/>
              <a:t>libraries</a:t>
            </a:r>
          </a:p>
          <a:p>
            <a:pPr marL="288000" indent="-288000" algn="l">
              <a:lnSpc>
                <a:spcPct val="100000"/>
              </a:lnSpc>
              <a:spcBef>
                <a:spcPts val="1200"/>
              </a:spcBef>
              <a:buClr>
                <a:srgbClr val="AC1A2F"/>
              </a:buClr>
              <a:buFont typeface="Arial" panose="020B0604020202020204" pitchFamily="34" charset="0"/>
              <a:buChar char="•"/>
            </a:pPr>
            <a:r>
              <a:rPr lang="en-NZ" sz="2000" dirty="0" smtClean="0"/>
              <a:t>Find out more at </a:t>
            </a:r>
            <a:r>
              <a:rPr lang="en-NZ" sz="2000" dirty="0" smtClean="0">
                <a:hlinkClick r:id="rId4"/>
              </a:rPr>
              <a:t>www.hastingsdc.govt.nz/representation</a:t>
            </a:r>
            <a:endParaRPr lang="en-NZ" sz="2000" dirty="0" smtClean="0"/>
          </a:p>
          <a:p>
            <a:pPr marL="288000" indent="-288000" algn="l">
              <a:lnSpc>
                <a:spcPct val="100000"/>
              </a:lnSpc>
              <a:spcBef>
                <a:spcPts val="1200"/>
              </a:spcBef>
              <a:buClr>
                <a:srgbClr val="AC1A2F"/>
              </a:buClr>
              <a:buFont typeface="Arial" panose="020B0604020202020204" pitchFamily="34" charset="0"/>
              <a:buChar char="•"/>
            </a:pPr>
            <a:endParaRPr lang="en-NZ" sz="2000" dirty="0"/>
          </a:p>
          <a:p>
            <a:pPr algn="l">
              <a:lnSpc>
                <a:spcPct val="100000"/>
              </a:lnSpc>
              <a:spcBef>
                <a:spcPts val="1200"/>
              </a:spcBef>
              <a:buClr>
                <a:srgbClr val="AC1A2F"/>
              </a:buClr>
            </a:pPr>
            <a:endParaRPr lang="en-NZ" sz="2000" b="1" dirty="0" smtClean="0"/>
          </a:p>
          <a:p>
            <a:pPr algn="l">
              <a:lnSpc>
                <a:spcPct val="100000"/>
              </a:lnSpc>
              <a:spcBef>
                <a:spcPts val="1200"/>
              </a:spcBef>
              <a:buClr>
                <a:srgbClr val="AC1A2F"/>
              </a:buClr>
            </a:pPr>
            <a:r>
              <a:rPr lang="en-NZ" sz="2000" b="1" dirty="0" smtClean="0"/>
              <a:t>Public notification of initial proposal: 23 August</a:t>
            </a:r>
          </a:p>
          <a:p>
            <a:pPr algn="l">
              <a:lnSpc>
                <a:spcPct val="100000"/>
              </a:lnSpc>
              <a:spcBef>
                <a:spcPts val="1200"/>
              </a:spcBef>
              <a:buClr>
                <a:srgbClr val="AC1A2F"/>
              </a:buClr>
            </a:pPr>
            <a:r>
              <a:rPr lang="en-NZ" sz="2000" b="1" dirty="0" smtClean="0"/>
              <a:t>Formal consultation: 23 August – 24 September</a:t>
            </a:r>
            <a:r>
              <a:rPr lang="en-NZ" sz="2000" dirty="0"/>
              <a:t/>
            </a:r>
            <a:br>
              <a:rPr lang="en-NZ" sz="2000" dirty="0"/>
            </a:br>
            <a:endParaRPr lang="en-NZ" sz="2000"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Tree>
    <p:extLst>
      <p:ext uri="{BB962C8B-B14F-4D97-AF65-F5344CB8AC3E}">
        <p14:creationId xmlns:p14="http://schemas.microsoft.com/office/powerpoint/2010/main" val="1558576123"/>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365" r="8365"/>
          <a:stretch/>
        </p:blipFill>
        <p:spPr>
          <a:xfrm>
            <a:off x="-8792" y="0"/>
            <a:ext cx="9161584" cy="6858000"/>
          </a:xfrm>
          <a:prstGeom prst="rect">
            <a:avLst/>
          </a:prstGeom>
        </p:spPr>
      </p:pic>
      <p:grpSp>
        <p:nvGrpSpPr>
          <p:cNvPr id="10" name="Group 9"/>
          <p:cNvGrpSpPr/>
          <p:nvPr/>
        </p:nvGrpSpPr>
        <p:grpSpPr>
          <a:xfrm>
            <a:off x="6136070" y="5496530"/>
            <a:ext cx="3010919" cy="1349657"/>
            <a:chOff x="6136070" y="5496530"/>
            <a:chExt cx="3010919" cy="1349657"/>
          </a:xfrm>
        </p:grpSpPr>
        <p:sp>
          <p:nvSpPr>
            <p:cNvPr id="12" name="Isosceles Triangle 11"/>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16" name="TextBox 15"/>
          <p:cNvSpPr txBox="1"/>
          <p:nvPr/>
        </p:nvSpPr>
        <p:spPr>
          <a:xfrm>
            <a:off x="2813538" y="5123351"/>
            <a:ext cx="3393660" cy="746358"/>
          </a:xfrm>
          <a:prstGeom prst="rect">
            <a:avLst/>
          </a:prstGeom>
          <a:solidFill>
            <a:schemeClr val="bg1"/>
          </a:solidFill>
        </p:spPr>
        <p:txBody>
          <a:bodyPr wrap="square" rtlCol="0">
            <a:spAutoFit/>
          </a:bodyPr>
          <a:lstStyle/>
          <a:p>
            <a:pPr algn="ctr">
              <a:lnSpc>
                <a:spcPts val="5100"/>
              </a:lnSpc>
            </a:pPr>
            <a:r>
              <a:rPr lang="en-NZ" sz="5400" b="1" dirty="0" smtClean="0">
                <a:solidFill>
                  <a:srgbClr val="44687D"/>
                </a:solidFill>
              </a:rPr>
              <a:t>Thank You</a:t>
            </a:r>
            <a:endParaRPr lang="en-NZ" sz="5400" b="1" dirty="0">
              <a:solidFill>
                <a:srgbClr val="44687D"/>
              </a:solidFill>
            </a:endParaRPr>
          </a:p>
        </p:txBody>
      </p:sp>
    </p:spTree>
    <p:extLst>
      <p:ext uri="{BB962C8B-B14F-4D97-AF65-F5344CB8AC3E}">
        <p14:creationId xmlns:p14="http://schemas.microsoft.com/office/powerpoint/2010/main" val="211999119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18" name="Content Placeholder 2"/>
          <p:cNvSpPr txBox="1">
            <a:spLocks/>
          </p:cNvSpPr>
          <p:nvPr/>
        </p:nvSpPr>
        <p:spPr>
          <a:xfrm>
            <a:off x="990852" y="292592"/>
            <a:ext cx="7953092" cy="11228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buClr>
                <a:srgbClr val="AC1A2F"/>
              </a:buClr>
            </a:pPr>
            <a:r>
              <a:rPr lang="en-NZ" sz="4000" b="1" dirty="0" smtClean="0">
                <a:solidFill>
                  <a:srgbClr val="44687D"/>
                </a:solidFill>
              </a:rPr>
              <a:t>Representation Arrangements</a:t>
            </a:r>
            <a:r>
              <a:rPr lang="en-NZ" sz="2000" dirty="0" smtClean="0"/>
              <a:t/>
            </a:r>
            <a:br>
              <a:rPr lang="en-NZ" sz="2000" dirty="0" smtClean="0"/>
            </a:br>
            <a:endParaRPr lang="en-NZ" sz="2000" dirty="0"/>
          </a:p>
        </p:txBody>
      </p:sp>
      <p:sp>
        <p:nvSpPr>
          <p:cNvPr id="11" name="TextBox 10"/>
          <p:cNvSpPr txBox="1"/>
          <p:nvPr/>
        </p:nvSpPr>
        <p:spPr>
          <a:xfrm>
            <a:off x="729745" y="1103849"/>
            <a:ext cx="8057321" cy="954107"/>
          </a:xfrm>
          <a:prstGeom prst="rect">
            <a:avLst/>
          </a:prstGeom>
          <a:noFill/>
        </p:spPr>
        <p:txBody>
          <a:bodyPr wrap="square" rtlCol="0">
            <a:spAutoFit/>
          </a:bodyPr>
          <a:lstStyle/>
          <a:p>
            <a:r>
              <a:rPr lang="en-NZ" sz="2800" dirty="0">
                <a:solidFill>
                  <a:srgbClr val="A30045"/>
                </a:solidFill>
              </a:rPr>
              <a:t>The key factors are - </a:t>
            </a:r>
            <a:r>
              <a:rPr lang="en-NZ" sz="2800" b="1" dirty="0">
                <a:solidFill>
                  <a:srgbClr val="A30045"/>
                </a:solidFill>
              </a:rPr>
              <a:t>Communities of interest</a:t>
            </a:r>
            <a:r>
              <a:rPr lang="en-NZ" sz="2800" dirty="0">
                <a:solidFill>
                  <a:srgbClr val="A30045"/>
                </a:solidFill>
              </a:rPr>
              <a:t>; </a:t>
            </a:r>
            <a:r>
              <a:rPr lang="en-NZ" sz="2800" b="1" dirty="0">
                <a:solidFill>
                  <a:srgbClr val="A30045"/>
                </a:solidFill>
              </a:rPr>
              <a:t>Effective representation</a:t>
            </a:r>
            <a:r>
              <a:rPr lang="en-NZ" sz="2800" dirty="0">
                <a:solidFill>
                  <a:srgbClr val="A30045"/>
                </a:solidFill>
              </a:rPr>
              <a:t>; and </a:t>
            </a:r>
            <a:r>
              <a:rPr lang="en-NZ" sz="2800" b="1" dirty="0">
                <a:solidFill>
                  <a:srgbClr val="A30045"/>
                </a:solidFill>
              </a:rPr>
              <a:t>Fair representation</a:t>
            </a:r>
          </a:p>
        </p:txBody>
      </p:sp>
      <p:sp>
        <p:nvSpPr>
          <p:cNvPr id="12" name="Content Placeholder 2"/>
          <p:cNvSpPr txBox="1">
            <a:spLocks/>
          </p:cNvSpPr>
          <p:nvPr/>
        </p:nvSpPr>
        <p:spPr>
          <a:xfrm>
            <a:off x="729745" y="2226708"/>
            <a:ext cx="7953092" cy="38693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AC1A2F"/>
              </a:buClr>
            </a:pPr>
            <a:r>
              <a:rPr lang="mi-NZ" sz="2000" b="1" dirty="0" smtClean="0"/>
              <a:t>Decisions to be made:</a:t>
            </a:r>
            <a:endParaRPr lang="en-NZ" sz="2000" b="1" dirty="0"/>
          </a:p>
          <a:p>
            <a:pPr marL="342900" indent="-342900" algn="l">
              <a:lnSpc>
                <a:spcPct val="100000"/>
              </a:lnSpc>
              <a:spcBef>
                <a:spcPts val="1800"/>
              </a:spcBef>
              <a:buClr>
                <a:srgbClr val="AC1A2F"/>
              </a:buClr>
              <a:buFont typeface="Wingdings" panose="05000000000000000000" pitchFamily="2" charset="2"/>
              <a:buChar char="ü"/>
            </a:pPr>
            <a:r>
              <a:rPr lang="en-NZ" sz="2000" b="1" i="1" dirty="0" smtClean="0"/>
              <a:t>How many councillors</a:t>
            </a:r>
            <a:r>
              <a:rPr lang="en-NZ" sz="2000" dirty="0" smtClean="0"/>
              <a:t> should be on Council</a:t>
            </a:r>
            <a:r>
              <a:rPr lang="en-NZ" sz="2000" dirty="0"/>
              <a:t>. </a:t>
            </a:r>
            <a:r>
              <a:rPr lang="en-NZ" sz="2000" dirty="0" smtClean="0"/>
              <a:t>Currently we have </a:t>
            </a:r>
            <a:r>
              <a:rPr lang="en-NZ" sz="2000" dirty="0"/>
              <a:t>14, plus the Mayor, </a:t>
            </a:r>
            <a:r>
              <a:rPr lang="en-NZ" sz="2000" dirty="0" smtClean="0"/>
              <a:t>but could have </a:t>
            </a:r>
            <a:r>
              <a:rPr lang="en-NZ" sz="2000" dirty="0"/>
              <a:t>as few as 6, and as many as </a:t>
            </a:r>
            <a:r>
              <a:rPr lang="en-NZ" sz="2000" dirty="0" smtClean="0"/>
              <a:t>30.</a:t>
            </a:r>
          </a:p>
          <a:p>
            <a:pPr marL="342900" indent="-342900" algn="l">
              <a:lnSpc>
                <a:spcPct val="100000"/>
              </a:lnSpc>
              <a:spcBef>
                <a:spcPts val="1800"/>
              </a:spcBef>
              <a:buClr>
                <a:srgbClr val="AC1A2F"/>
              </a:buClr>
              <a:buFont typeface="Wingdings" panose="05000000000000000000" pitchFamily="2" charset="2"/>
              <a:buChar char="ü"/>
            </a:pPr>
            <a:r>
              <a:rPr lang="en-NZ" sz="2000" b="1" i="1" dirty="0" smtClean="0"/>
              <a:t>How councillors </a:t>
            </a:r>
            <a:r>
              <a:rPr lang="en-NZ" sz="2000" b="1" i="1" dirty="0"/>
              <a:t>should be elected </a:t>
            </a:r>
            <a:r>
              <a:rPr lang="en-NZ" sz="2000" b="1" i="1" dirty="0" smtClean="0"/>
              <a:t>- </a:t>
            </a:r>
            <a:r>
              <a:rPr lang="en-NZ" sz="2000" dirty="0"/>
              <a:t>Should we elect the </a:t>
            </a:r>
            <a:r>
              <a:rPr lang="en-NZ" sz="2000" dirty="0" smtClean="0"/>
              <a:t>councillors </a:t>
            </a:r>
            <a:r>
              <a:rPr lang="en-NZ" sz="2000" dirty="0"/>
              <a:t>by a ward system, or have a mix of some elected by wards and some elected at-large?</a:t>
            </a:r>
          </a:p>
          <a:p>
            <a:pPr marL="342900" indent="-342900" algn="l">
              <a:lnSpc>
                <a:spcPct val="100000"/>
              </a:lnSpc>
              <a:spcBef>
                <a:spcPts val="1800"/>
              </a:spcBef>
              <a:buClr>
                <a:srgbClr val="AC1A2F"/>
              </a:buClr>
              <a:buFont typeface="Wingdings" panose="05000000000000000000" pitchFamily="2" charset="2"/>
              <a:buChar char="ü"/>
            </a:pPr>
            <a:r>
              <a:rPr lang="en-NZ" sz="2000" b="1" i="1" dirty="0"/>
              <a:t>Do we retain the Rural Community Board?</a:t>
            </a:r>
            <a:r>
              <a:rPr lang="en-NZ" sz="2000" dirty="0"/>
              <a:t> If so, how many members should there be and should they be elected by sub-divisions as at present or at-large?</a:t>
            </a:r>
          </a:p>
          <a:p>
            <a:pPr marL="342900" indent="-342900" algn="l">
              <a:lnSpc>
                <a:spcPct val="100000"/>
              </a:lnSpc>
              <a:spcBef>
                <a:spcPts val="1800"/>
              </a:spcBef>
              <a:buClr>
                <a:srgbClr val="AC1A2F"/>
              </a:buClr>
              <a:buFont typeface="Wingdings" panose="05000000000000000000" pitchFamily="2" charset="2"/>
              <a:buChar char="ü"/>
            </a:pPr>
            <a:r>
              <a:rPr lang="en-NZ" sz="2000" b="1" i="1" dirty="0"/>
              <a:t>Should we have more Community Boards?</a:t>
            </a:r>
          </a:p>
          <a:p>
            <a:pPr algn="l">
              <a:lnSpc>
                <a:spcPct val="100000"/>
              </a:lnSpc>
              <a:spcBef>
                <a:spcPts val="1800"/>
              </a:spcBef>
              <a:buClr>
                <a:srgbClr val="AC1A2F"/>
              </a:buClr>
            </a:pPr>
            <a:r>
              <a:rPr lang="en-NZ" dirty="0" smtClean="0"/>
              <a:t/>
            </a:r>
            <a:br>
              <a:rPr lang="en-NZ" dirty="0" smtClean="0"/>
            </a:br>
            <a:r>
              <a:rPr lang="en-NZ" dirty="0" smtClean="0"/>
              <a:t/>
            </a:r>
            <a:br>
              <a:rPr lang="en-NZ" dirty="0" smtClean="0"/>
            </a:br>
            <a:endParaRPr lang="en-NZ" dirty="0"/>
          </a:p>
        </p:txBody>
      </p:sp>
    </p:spTree>
    <p:extLst>
      <p:ext uri="{BB962C8B-B14F-4D97-AF65-F5344CB8AC3E}">
        <p14:creationId xmlns:p14="http://schemas.microsoft.com/office/powerpoint/2010/main" val="3471619132"/>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03" y="2146853"/>
            <a:ext cx="6650151" cy="4699334"/>
          </a:xfrm>
          <a:prstGeom prst="rect">
            <a:avLst/>
          </a:prstGeom>
        </p:spPr>
      </p:pic>
      <p:sp>
        <p:nvSpPr>
          <p:cNvPr id="9" name="TextBox 8"/>
          <p:cNvSpPr txBox="1"/>
          <p:nvPr/>
        </p:nvSpPr>
        <p:spPr>
          <a:xfrm>
            <a:off x="1512962" y="262523"/>
            <a:ext cx="7014910" cy="668388"/>
          </a:xfrm>
          <a:prstGeom prst="rect">
            <a:avLst/>
          </a:prstGeom>
          <a:noFill/>
        </p:spPr>
        <p:txBody>
          <a:bodyPr wrap="square" rtlCol="0">
            <a:spAutoFit/>
          </a:bodyPr>
          <a:lstStyle/>
          <a:p>
            <a:pPr algn="r">
              <a:lnSpc>
                <a:spcPts val="4275"/>
              </a:lnSpc>
            </a:pPr>
            <a:r>
              <a:rPr lang="en-NZ" sz="4800" b="1" dirty="0" smtClean="0">
                <a:solidFill>
                  <a:srgbClr val="44687D"/>
                </a:solidFill>
              </a:rPr>
              <a:t>Current Representation</a:t>
            </a:r>
            <a:endParaRPr lang="en-NZ" sz="4800" b="1" dirty="0">
              <a:solidFill>
                <a:srgbClr val="44687D"/>
              </a:solidFill>
            </a:endParaRPr>
          </a:p>
        </p:txBody>
      </p:sp>
      <p:sp>
        <p:nvSpPr>
          <p:cNvPr id="6" name="Content Placeholder 2"/>
          <p:cNvSpPr txBox="1">
            <a:spLocks/>
          </p:cNvSpPr>
          <p:nvPr/>
        </p:nvSpPr>
        <p:spPr>
          <a:xfrm>
            <a:off x="6578536" y="2747184"/>
            <a:ext cx="2024335" cy="10653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1800" dirty="0" smtClean="0"/>
              <a:t/>
            </a:r>
            <a:br>
              <a:rPr lang="en-NZ" sz="1800" dirty="0" smtClean="0"/>
            </a:br>
            <a:r>
              <a:rPr lang="en-NZ" sz="1800" b="1" dirty="0"/>
              <a:t>Flaxmere</a:t>
            </a:r>
            <a:r>
              <a:rPr lang="en-NZ" sz="1800" dirty="0"/>
              <a:t>	</a:t>
            </a:r>
            <a:br>
              <a:rPr lang="en-NZ" sz="1800" dirty="0"/>
            </a:br>
            <a:r>
              <a:rPr lang="en-NZ" sz="1800" dirty="0"/>
              <a:t>2 councillors </a:t>
            </a: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TextBox 1"/>
          <p:cNvSpPr txBox="1"/>
          <p:nvPr/>
        </p:nvSpPr>
        <p:spPr>
          <a:xfrm>
            <a:off x="384314" y="1446930"/>
            <a:ext cx="8332396" cy="984885"/>
          </a:xfrm>
          <a:prstGeom prst="rect">
            <a:avLst/>
          </a:prstGeom>
          <a:noFill/>
        </p:spPr>
        <p:txBody>
          <a:bodyPr wrap="square" rtlCol="0">
            <a:spAutoFit/>
          </a:bodyPr>
          <a:lstStyle/>
          <a:p>
            <a:pPr marL="342900" indent="-342900">
              <a:spcBef>
                <a:spcPts val="1200"/>
              </a:spcBef>
              <a:buClr>
                <a:srgbClr val="AC1A2F"/>
              </a:buClr>
              <a:buFont typeface="Wingdings" panose="05000000000000000000" pitchFamily="2" charset="2"/>
              <a:buChar char="ü"/>
            </a:pPr>
            <a:r>
              <a:rPr lang="en-NZ" sz="2400" b="1" dirty="0"/>
              <a:t>1 mayor </a:t>
            </a:r>
            <a:r>
              <a:rPr lang="en-NZ" sz="2400" dirty="0"/>
              <a:t>elected “at large” (across the whole district) </a:t>
            </a:r>
          </a:p>
          <a:p>
            <a:pPr marL="342900" indent="-342900">
              <a:spcBef>
                <a:spcPts val="1200"/>
              </a:spcBef>
              <a:buClr>
                <a:srgbClr val="AC1A2F"/>
              </a:buClr>
              <a:buFont typeface="Wingdings" panose="05000000000000000000" pitchFamily="2" charset="2"/>
              <a:buChar char="ü"/>
            </a:pPr>
            <a:r>
              <a:rPr lang="en-NZ" sz="2400" b="1" dirty="0"/>
              <a:t>14 councillors </a:t>
            </a:r>
            <a:r>
              <a:rPr lang="en-NZ" sz="2400" dirty="0"/>
              <a:t>elected by electors of their </a:t>
            </a:r>
            <a:r>
              <a:rPr lang="en-NZ" sz="2400" b="1" dirty="0"/>
              <a:t>ward </a:t>
            </a:r>
            <a:r>
              <a:rPr lang="en-NZ" sz="2400" b="1" dirty="0" smtClean="0"/>
              <a:t>only</a:t>
            </a:r>
            <a:endParaRPr lang="en-NZ" sz="2400" b="1" dirty="0"/>
          </a:p>
        </p:txBody>
      </p:sp>
      <p:sp>
        <p:nvSpPr>
          <p:cNvPr id="12" name="Content Placeholder 2"/>
          <p:cNvSpPr txBox="1">
            <a:spLocks/>
          </p:cNvSpPr>
          <p:nvPr/>
        </p:nvSpPr>
        <p:spPr>
          <a:xfrm>
            <a:off x="587480" y="3086800"/>
            <a:ext cx="1670741" cy="8898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1800" b="1" dirty="0" err="1" smtClean="0"/>
              <a:t>Mōhaka</a:t>
            </a:r>
            <a:r>
              <a:rPr lang="en-NZ" sz="1800" dirty="0"/>
              <a:t>	</a:t>
            </a:r>
          </a:p>
          <a:p>
            <a:pPr algn="l"/>
            <a:r>
              <a:rPr lang="en-NZ" sz="1800" dirty="0" smtClean="0"/>
              <a:t>1 councillor</a:t>
            </a:r>
            <a:r>
              <a:rPr lang="en-NZ" sz="1800" dirty="0"/>
              <a:t/>
            </a:r>
            <a:br>
              <a:rPr lang="en-NZ" sz="1800" dirty="0"/>
            </a:br>
            <a:endParaRPr lang="en-NZ" sz="1800" dirty="0"/>
          </a:p>
        </p:txBody>
      </p:sp>
      <p:sp>
        <p:nvSpPr>
          <p:cNvPr id="13" name="Content Placeholder 2"/>
          <p:cNvSpPr txBox="1">
            <a:spLocks/>
          </p:cNvSpPr>
          <p:nvPr/>
        </p:nvSpPr>
        <p:spPr>
          <a:xfrm>
            <a:off x="7362388" y="4307934"/>
            <a:ext cx="2024335" cy="10246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1800" b="1" dirty="0" smtClean="0"/>
              <a:t>Hastings/</a:t>
            </a:r>
            <a:br>
              <a:rPr lang="en-NZ" sz="1800" b="1" dirty="0" smtClean="0"/>
            </a:br>
            <a:r>
              <a:rPr lang="en-NZ" sz="1800" b="1" dirty="0" smtClean="0"/>
              <a:t>Havelock Nth</a:t>
            </a:r>
            <a:r>
              <a:rPr lang="en-NZ" sz="1800" b="1" dirty="0"/>
              <a:t> </a:t>
            </a:r>
            <a:br>
              <a:rPr lang="en-NZ" sz="1800" b="1" dirty="0"/>
            </a:br>
            <a:r>
              <a:rPr lang="en-NZ" sz="1800" dirty="0" smtClean="0"/>
              <a:t>8 councillors</a:t>
            </a:r>
          </a:p>
          <a:p>
            <a:pPr algn="l"/>
            <a:r>
              <a:rPr lang="en-NZ" sz="1800" dirty="0"/>
              <a:t/>
            </a:r>
            <a:br>
              <a:rPr lang="en-NZ" sz="1800" dirty="0"/>
            </a:br>
            <a:endParaRPr lang="en-NZ" sz="1800" dirty="0"/>
          </a:p>
        </p:txBody>
      </p:sp>
      <p:sp>
        <p:nvSpPr>
          <p:cNvPr id="3" name="Rectangle 2"/>
          <p:cNvSpPr/>
          <p:nvPr/>
        </p:nvSpPr>
        <p:spPr>
          <a:xfrm>
            <a:off x="5049079" y="6030823"/>
            <a:ext cx="1577009" cy="646331"/>
          </a:xfrm>
          <a:prstGeom prst="rect">
            <a:avLst/>
          </a:prstGeom>
        </p:spPr>
        <p:txBody>
          <a:bodyPr wrap="square">
            <a:spAutoFit/>
          </a:bodyPr>
          <a:lstStyle/>
          <a:p>
            <a:r>
              <a:rPr lang="en-NZ" b="1" dirty="0" err="1"/>
              <a:t>Heretaunga</a:t>
            </a:r>
            <a:endParaRPr lang="en-NZ" b="1" dirty="0"/>
          </a:p>
          <a:p>
            <a:r>
              <a:rPr lang="en-NZ" dirty="0"/>
              <a:t>2 councillors</a:t>
            </a:r>
          </a:p>
        </p:txBody>
      </p:sp>
      <p:sp>
        <p:nvSpPr>
          <p:cNvPr id="4" name="Rectangle 3"/>
          <p:cNvSpPr/>
          <p:nvPr/>
        </p:nvSpPr>
        <p:spPr>
          <a:xfrm>
            <a:off x="812312" y="5801324"/>
            <a:ext cx="1426052" cy="646331"/>
          </a:xfrm>
          <a:prstGeom prst="rect">
            <a:avLst/>
          </a:prstGeom>
        </p:spPr>
        <p:txBody>
          <a:bodyPr wrap="square">
            <a:spAutoFit/>
          </a:bodyPr>
          <a:lstStyle/>
          <a:p>
            <a:r>
              <a:rPr lang="en-NZ" b="1" dirty="0" err="1" smtClean="0"/>
              <a:t>Kahurānaki</a:t>
            </a:r>
            <a:endParaRPr lang="en-NZ" b="1" dirty="0"/>
          </a:p>
          <a:p>
            <a:r>
              <a:rPr lang="en-NZ" dirty="0" smtClean="0"/>
              <a:t>1 </a:t>
            </a:r>
            <a:r>
              <a:rPr lang="en-NZ" dirty="0"/>
              <a:t>councillor</a:t>
            </a:r>
          </a:p>
        </p:txBody>
      </p:sp>
    </p:spTree>
    <p:extLst>
      <p:ext uri="{BB962C8B-B14F-4D97-AF65-F5344CB8AC3E}">
        <p14:creationId xmlns:p14="http://schemas.microsoft.com/office/powerpoint/2010/main" val="3214164360"/>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95905" y="1572681"/>
            <a:ext cx="7619445" cy="51687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spcBef>
                <a:spcPts val="1800"/>
              </a:spcBef>
              <a:buClr>
                <a:srgbClr val="AC1A2F"/>
              </a:buClr>
              <a:buFont typeface="Wingdings" panose="05000000000000000000" pitchFamily="2" charset="2"/>
              <a:buChar char="ü"/>
            </a:pPr>
            <a:r>
              <a:rPr lang="en-NZ" sz="2000" dirty="0" smtClean="0"/>
              <a:t>Distinct </a:t>
            </a:r>
            <a:r>
              <a:rPr lang="en-NZ" sz="2000" dirty="0"/>
              <a:t>communities of interest in Hastings District and prefer to retain a ward system</a:t>
            </a:r>
          </a:p>
          <a:p>
            <a:pPr marL="342900" indent="-342900" algn="l">
              <a:lnSpc>
                <a:spcPct val="100000"/>
              </a:lnSpc>
              <a:spcBef>
                <a:spcPts val="1800"/>
              </a:spcBef>
              <a:buClr>
                <a:srgbClr val="AC1A2F"/>
              </a:buClr>
              <a:buFont typeface="Wingdings" panose="05000000000000000000" pitchFamily="2" charset="2"/>
              <a:buChar char="ü"/>
            </a:pPr>
            <a:r>
              <a:rPr lang="en-NZ" sz="2000" dirty="0"/>
              <a:t>Current ward structure largely reflects and provides for effective representation</a:t>
            </a:r>
          </a:p>
          <a:p>
            <a:pPr marL="342900" indent="-342900" algn="l">
              <a:lnSpc>
                <a:spcPct val="100000"/>
              </a:lnSpc>
              <a:spcBef>
                <a:spcPts val="1800"/>
              </a:spcBef>
              <a:buClr>
                <a:srgbClr val="AC1A2F"/>
              </a:buClr>
              <a:buFont typeface="Wingdings" panose="05000000000000000000" pitchFamily="2" charset="2"/>
              <a:buChar char="ü"/>
            </a:pPr>
            <a:r>
              <a:rPr lang="en-NZ" sz="2000" dirty="0"/>
              <a:t>14 councillors provide for good governance and share the workload</a:t>
            </a:r>
          </a:p>
          <a:p>
            <a:pPr marL="342900" indent="-342900" algn="l">
              <a:lnSpc>
                <a:spcPct val="100000"/>
              </a:lnSpc>
              <a:spcBef>
                <a:spcPts val="1800"/>
              </a:spcBef>
              <a:buClr>
                <a:srgbClr val="AC1A2F"/>
              </a:buClr>
              <a:buFont typeface="Wingdings" panose="05000000000000000000" pitchFamily="2" charset="2"/>
              <a:buChar char="ü"/>
            </a:pPr>
            <a:r>
              <a:rPr lang="en-NZ" sz="2000" dirty="0"/>
              <a:t>Electing some councillors </a:t>
            </a:r>
            <a:r>
              <a:rPr lang="en-NZ" sz="2000" dirty="0" smtClean="0"/>
              <a:t>at large </a:t>
            </a:r>
            <a:r>
              <a:rPr lang="en-NZ" sz="2000" dirty="0"/>
              <a:t>not considered to help effective representation</a:t>
            </a:r>
          </a:p>
          <a:p>
            <a:pPr marL="342900" indent="-342900" algn="l">
              <a:lnSpc>
                <a:spcPct val="100000"/>
              </a:lnSpc>
              <a:spcBef>
                <a:spcPts val="1800"/>
              </a:spcBef>
              <a:buClr>
                <a:srgbClr val="AC1A2F"/>
              </a:buClr>
              <a:buFont typeface="Wingdings" panose="05000000000000000000" pitchFamily="2" charset="2"/>
              <a:buChar char="ü"/>
            </a:pPr>
            <a:r>
              <a:rPr lang="en-NZ" sz="2000" dirty="0"/>
              <a:t>Māori view (</a:t>
            </a:r>
            <a:r>
              <a:rPr lang="en-NZ" sz="2000" dirty="0" err="1"/>
              <a:t>Heretaunga</a:t>
            </a:r>
            <a:r>
              <a:rPr lang="en-NZ" sz="2000" dirty="0"/>
              <a:t> </a:t>
            </a:r>
            <a:r>
              <a:rPr lang="en-NZ" sz="2000" dirty="0" err="1"/>
              <a:t>Takoto</a:t>
            </a:r>
            <a:r>
              <a:rPr lang="en-NZ" sz="2000" dirty="0"/>
              <a:t> </a:t>
            </a:r>
            <a:r>
              <a:rPr lang="en-NZ" sz="2000" dirty="0" err="1"/>
              <a:t>Noa</a:t>
            </a:r>
            <a:r>
              <a:rPr lang="en-NZ" sz="2000" dirty="0"/>
              <a:t> Māori Standing Committee) on </a:t>
            </a:r>
            <a:r>
              <a:rPr lang="en-NZ" sz="2000" dirty="0" smtClean="0"/>
              <a:t>one or more Māori Ward/s </a:t>
            </a:r>
            <a:r>
              <a:rPr lang="en-NZ" sz="2000" dirty="0"/>
              <a:t>required</a:t>
            </a:r>
          </a:p>
          <a:p>
            <a:pPr marL="342900" indent="-342900" algn="l">
              <a:lnSpc>
                <a:spcPct val="100000"/>
              </a:lnSpc>
              <a:spcBef>
                <a:spcPts val="1800"/>
              </a:spcBef>
              <a:buClr>
                <a:srgbClr val="AC1A2F"/>
              </a:buClr>
              <a:buFont typeface="Wingdings" panose="05000000000000000000" pitchFamily="2" charset="2"/>
              <a:buChar char="ü"/>
            </a:pPr>
            <a:r>
              <a:rPr lang="en-NZ" sz="2000" dirty="0"/>
              <a:t>Rural view (Rural Community Board) on rural representation </a:t>
            </a:r>
            <a:r>
              <a:rPr lang="en-NZ" sz="2000" dirty="0" smtClean="0"/>
              <a:t>required.</a:t>
            </a:r>
            <a:endParaRPr lang="en-NZ" sz="2000" dirty="0"/>
          </a:p>
          <a:p>
            <a:pPr algn="l">
              <a:lnSpc>
                <a:spcPct val="100000"/>
              </a:lnSpc>
              <a:spcBef>
                <a:spcPts val="1800"/>
              </a:spcBef>
              <a:buClr>
                <a:srgbClr val="AC1A2F"/>
              </a:buClr>
            </a:pPr>
            <a:r>
              <a:rPr lang="en-NZ" dirty="0" smtClean="0"/>
              <a:t/>
            </a:r>
            <a:br>
              <a:rPr lang="en-NZ" dirty="0" smtClean="0"/>
            </a:br>
            <a:r>
              <a:rPr lang="en-NZ" dirty="0" smtClean="0"/>
              <a:t/>
            </a:r>
            <a:br>
              <a:rPr lang="en-NZ" dirty="0" smtClean="0"/>
            </a:br>
            <a:endParaRPr lang="en-NZ"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Title 1"/>
          <p:cNvSpPr>
            <a:spLocks noGrp="1"/>
          </p:cNvSpPr>
          <p:nvPr>
            <p:ph type="title"/>
          </p:nvPr>
        </p:nvSpPr>
        <p:spPr>
          <a:xfrm>
            <a:off x="1880831" y="-92764"/>
            <a:ext cx="7326114" cy="1325563"/>
          </a:xfrm>
        </p:spPr>
        <p:txBody>
          <a:bodyPr vert="horz" lIns="91440" tIns="45720" rIns="91440" bIns="45720" rtlCol="0">
            <a:noAutofit/>
          </a:bodyPr>
          <a:lstStyle/>
          <a:p>
            <a:pPr algn="r">
              <a:spcBef>
                <a:spcPts val="1000"/>
              </a:spcBef>
              <a:buClr>
                <a:srgbClr val="AC1A2F"/>
              </a:buClr>
              <a:buFont typeface="Arial" panose="020B0604020202020204" pitchFamily="34" charset="0"/>
            </a:pPr>
            <a:r>
              <a:rPr lang="en-NZ" b="1" dirty="0" smtClean="0">
                <a:solidFill>
                  <a:srgbClr val="44687D"/>
                </a:solidFill>
                <a:latin typeface="+mn-lt"/>
                <a:ea typeface="+mn-ea"/>
                <a:cs typeface="+mn-cs"/>
              </a:rPr>
              <a:t>What is Council Considering?</a:t>
            </a:r>
            <a:endParaRPr lang="en-NZ" b="1" dirty="0">
              <a:solidFill>
                <a:srgbClr val="44687D"/>
              </a:solidFill>
              <a:latin typeface="+mn-lt"/>
              <a:ea typeface="+mn-ea"/>
              <a:cs typeface="+mn-cs"/>
            </a:endParaRPr>
          </a:p>
        </p:txBody>
      </p:sp>
    </p:spTree>
    <p:extLst>
      <p:ext uri="{BB962C8B-B14F-4D97-AF65-F5344CB8AC3E}">
        <p14:creationId xmlns:p14="http://schemas.microsoft.com/office/powerpoint/2010/main" val="2402676077"/>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64900" y="260147"/>
            <a:ext cx="5744818" cy="668388"/>
          </a:xfrm>
          <a:prstGeom prst="rect">
            <a:avLst/>
          </a:prstGeom>
          <a:noFill/>
        </p:spPr>
        <p:txBody>
          <a:bodyPr wrap="square" rtlCol="0">
            <a:spAutoFit/>
          </a:bodyPr>
          <a:lstStyle/>
          <a:p>
            <a:pPr>
              <a:lnSpc>
                <a:spcPts val="4275"/>
              </a:lnSpc>
            </a:pPr>
            <a:r>
              <a:rPr lang="en-NZ" sz="4800" b="1" dirty="0" smtClean="0">
                <a:solidFill>
                  <a:srgbClr val="44687D"/>
                </a:solidFill>
              </a:rPr>
              <a:t>The Timeline</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grpSp>
        <p:nvGrpSpPr>
          <p:cNvPr id="8" name="Group 7"/>
          <p:cNvGrpSpPr/>
          <p:nvPr/>
        </p:nvGrpSpPr>
        <p:grpSpPr>
          <a:xfrm>
            <a:off x="1112766" y="1248718"/>
            <a:ext cx="7766190" cy="5043049"/>
            <a:chOff x="1112766" y="1248718"/>
            <a:chExt cx="7766190" cy="5043049"/>
          </a:xfrm>
        </p:grpSpPr>
        <p:sp>
          <p:nvSpPr>
            <p:cNvPr id="6" name="Pentagon 5"/>
            <p:cNvSpPr/>
            <p:nvPr/>
          </p:nvSpPr>
          <p:spPr>
            <a:xfrm rot="10800000">
              <a:off x="6175693" y="3902119"/>
              <a:ext cx="2703263" cy="1462531"/>
            </a:xfrm>
            <a:prstGeom prst="homePlate">
              <a:avLst>
                <a:gd name="adj" fmla="val 29612"/>
              </a:avLst>
            </a:prstGeom>
            <a:solidFill>
              <a:srgbClr val="AC1A2F"/>
            </a:solidFill>
            <a:ln>
              <a:solidFill>
                <a:srgbClr val="AC1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766" y="1248718"/>
              <a:ext cx="5043049" cy="5043049"/>
            </a:xfrm>
            <a:prstGeom prst="rect">
              <a:avLst/>
            </a:prstGeom>
          </p:spPr>
        </p:pic>
        <p:sp>
          <p:nvSpPr>
            <p:cNvPr id="3" name="TextBox 2"/>
            <p:cNvSpPr txBox="1"/>
            <p:nvPr/>
          </p:nvSpPr>
          <p:spPr>
            <a:xfrm>
              <a:off x="6533321" y="4024698"/>
              <a:ext cx="2345635" cy="1200329"/>
            </a:xfrm>
            <a:prstGeom prst="rect">
              <a:avLst/>
            </a:prstGeom>
            <a:noFill/>
          </p:spPr>
          <p:txBody>
            <a:bodyPr wrap="square" rtlCol="0">
              <a:spAutoFit/>
            </a:bodyPr>
            <a:lstStyle/>
            <a:p>
              <a:pPr algn="ctr"/>
              <a:r>
                <a:rPr lang="mi-NZ" dirty="0" smtClean="0">
                  <a:solidFill>
                    <a:schemeClr val="bg1"/>
                  </a:solidFill>
                </a:rPr>
                <a:t>Formal consultation will take place once Council notify a proposal in August.</a:t>
              </a:r>
              <a:endParaRPr lang="en-NZ" dirty="0">
                <a:solidFill>
                  <a:schemeClr val="bg1"/>
                </a:solidFill>
              </a:endParaRPr>
            </a:p>
          </p:txBody>
        </p:sp>
        <p:sp>
          <p:nvSpPr>
            <p:cNvPr id="4" name="Right Brace 3"/>
            <p:cNvSpPr/>
            <p:nvPr/>
          </p:nvSpPr>
          <p:spPr>
            <a:xfrm>
              <a:off x="5652052" y="3770243"/>
              <a:ext cx="192157" cy="1726287"/>
            </a:xfrm>
            <a:prstGeom prst="rightBrace">
              <a:avLst>
                <a:gd name="adj1" fmla="val 0"/>
                <a:gd name="adj2" fmla="val 49616"/>
              </a:avLst>
            </a:prstGeom>
            <a:noFill/>
            <a:ln w="38100">
              <a:solidFill>
                <a:srgbClr val="AC1A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spTree>
    <p:extLst>
      <p:ext uri="{BB962C8B-B14F-4D97-AF65-F5344CB8AC3E}">
        <p14:creationId xmlns:p14="http://schemas.microsoft.com/office/powerpoint/2010/main" val="2867951288"/>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253521"/>
            <a:ext cx="8716711" cy="668388"/>
          </a:xfrm>
          <a:prstGeom prst="rect">
            <a:avLst/>
          </a:prstGeom>
          <a:noFill/>
        </p:spPr>
        <p:txBody>
          <a:bodyPr wrap="square" rtlCol="0">
            <a:spAutoFit/>
          </a:bodyPr>
          <a:lstStyle/>
          <a:p>
            <a:pPr algn="r">
              <a:lnSpc>
                <a:spcPts val="4275"/>
              </a:lnSpc>
            </a:pPr>
            <a:r>
              <a:rPr lang="en-NZ" sz="4800" b="1" dirty="0" smtClean="0">
                <a:solidFill>
                  <a:srgbClr val="44687D"/>
                </a:solidFill>
              </a:rPr>
              <a:t>Communities of Interest</a:t>
            </a:r>
            <a:endParaRPr lang="en-NZ" sz="4800" b="1" dirty="0">
              <a:solidFill>
                <a:srgbClr val="44687D"/>
              </a:solidFill>
            </a:endParaRPr>
          </a:p>
        </p:txBody>
      </p:sp>
      <p:sp>
        <p:nvSpPr>
          <p:cNvPr id="6" name="Content Placeholder 2"/>
          <p:cNvSpPr txBox="1">
            <a:spLocks/>
          </p:cNvSpPr>
          <p:nvPr/>
        </p:nvSpPr>
        <p:spPr>
          <a:xfrm>
            <a:off x="-1" y="1074307"/>
            <a:ext cx="9098299" cy="10811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600"/>
              </a:spcAft>
            </a:pPr>
            <a:r>
              <a:rPr lang="en-NZ" sz="2800" dirty="0">
                <a:solidFill>
                  <a:srgbClr val="A30045"/>
                </a:solidFill>
              </a:rPr>
              <a:t>What </a:t>
            </a:r>
            <a:r>
              <a:rPr lang="en-NZ" sz="2800" i="1" dirty="0">
                <a:solidFill>
                  <a:srgbClr val="A30045"/>
                </a:solidFill>
              </a:rPr>
              <a:t>communities of interest </a:t>
            </a:r>
            <a:r>
              <a:rPr lang="en-NZ" sz="2800" i="1" dirty="0" smtClean="0">
                <a:solidFill>
                  <a:srgbClr val="A30045"/>
                </a:solidFill>
              </a:rPr>
              <a:t/>
            </a:r>
            <a:br>
              <a:rPr lang="en-NZ" sz="2800" i="1" dirty="0" smtClean="0">
                <a:solidFill>
                  <a:srgbClr val="A30045"/>
                </a:solidFill>
              </a:rPr>
            </a:br>
            <a:r>
              <a:rPr lang="en-NZ" sz="2800" dirty="0" smtClean="0">
                <a:solidFill>
                  <a:srgbClr val="A30045"/>
                </a:solidFill>
              </a:rPr>
              <a:t>do you think </a:t>
            </a:r>
            <a:r>
              <a:rPr lang="en-NZ" sz="2800" dirty="0">
                <a:solidFill>
                  <a:srgbClr val="A30045"/>
                </a:solidFill>
              </a:rPr>
              <a:t>make up the Hastings district?  </a:t>
            </a:r>
          </a:p>
          <a:p>
            <a:pPr algn="l"/>
            <a:r>
              <a:rPr lang="en-NZ" sz="2000" dirty="0" smtClean="0"/>
              <a:t/>
            </a:r>
            <a:br>
              <a:rPr lang="en-NZ" sz="2000" dirty="0" smtClean="0"/>
            </a:br>
            <a:r>
              <a:rPr lang="en-NZ" sz="2000" dirty="0"/>
              <a:t/>
            </a:r>
            <a:br>
              <a:rPr lang="en-NZ" sz="2000" dirty="0"/>
            </a:br>
            <a:r>
              <a:rPr lang="en-NZ" sz="2000" dirty="0"/>
              <a:t/>
            </a:r>
            <a:br>
              <a:rPr lang="en-NZ" sz="2000" dirty="0"/>
            </a:br>
            <a:endParaRPr lang="en-NZ" sz="2000" dirty="0"/>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1086519" y="2323449"/>
            <a:ext cx="7562342" cy="4124206"/>
          </a:xfrm>
          <a:prstGeom prst="rect">
            <a:avLst/>
          </a:prstGeom>
        </p:spPr>
        <p:txBody>
          <a:bodyPr wrap="square">
            <a:spAutoFit/>
          </a:bodyPr>
          <a:lstStyle/>
          <a:p>
            <a:r>
              <a:rPr lang="en-NZ" sz="2400" dirty="0"/>
              <a:t>Factors that may define a community of interest include:</a:t>
            </a:r>
          </a:p>
          <a:p>
            <a:pPr marL="800100" lvl="1" indent="-342900">
              <a:spcBef>
                <a:spcPts val="1200"/>
              </a:spcBef>
              <a:buClr>
                <a:srgbClr val="AC1A2F"/>
              </a:buClr>
              <a:buFont typeface="Wingdings" panose="05000000000000000000" pitchFamily="2" charset="2"/>
              <a:buChar char="ü"/>
            </a:pPr>
            <a:r>
              <a:rPr lang="en-NZ" sz="2400" dirty="0"/>
              <a:t>Geographical features</a:t>
            </a:r>
          </a:p>
          <a:p>
            <a:pPr marL="800100" lvl="1" indent="-342900">
              <a:spcBef>
                <a:spcPts val="1200"/>
              </a:spcBef>
              <a:buClr>
                <a:srgbClr val="AC1A2F"/>
              </a:buClr>
              <a:buFont typeface="Wingdings" panose="05000000000000000000" pitchFamily="2" charset="2"/>
              <a:buChar char="ü"/>
            </a:pPr>
            <a:r>
              <a:rPr lang="en-NZ" sz="2400" dirty="0"/>
              <a:t>Economic activities</a:t>
            </a:r>
          </a:p>
          <a:p>
            <a:pPr marL="800100" lvl="1" indent="-342900">
              <a:spcBef>
                <a:spcPts val="1200"/>
              </a:spcBef>
              <a:buClr>
                <a:srgbClr val="AC1A2F"/>
              </a:buClr>
              <a:buFont typeface="Wingdings" panose="05000000000000000000" pitchFamily="2" charset="2"/>
              <a:buChar char="ü"/>
            </a:pPr>
            <a:r>
              <a:rPr lang="en-NZ" sz="2400" dirty="0"/>
              <a:t>Shared facilities and </a:t>
            </a:r>
            <a:r>
              <a:rPr lang="en-NZ" sz="2400" dirty="0" smtClean="0"/>
              <a:t>services (e.g. schools, libraries)</a:t>
            </a:r>
            <a:endParaRPr lang="en-NZ" sz="2400" dirty="0"/>
          </a:p>
          <a:p>
            <a:pPr marL="800100" lvl="1" indent="-342900">
              <a:spcBef>
                <a:spcPts val="1200"/>
              </a:spcBef>
              <a:buClr>
                <a:srgbClr val="AC1A2F"/>
              </a:buClr>
              <a:buFont typeface="Wingdings" panose="05000000000000000000" pitchFamily="2" charset="2"/>
              <a:buChar char="ü"/>
            </a:pPr>
            <a:r>
              <a:rPr lang="en-NZ" sz="2400" dirty="0"/>
              <a:t>Distinctive history</a:t>
            </a:r>
          </a:p>
          <a:p>
            <a:pPr marL="800100" lvl="1" indent="-342900">
              <a:spcBef>
                <a:spcPts val="1200"/>
              </a:spcBef>
              <a:buClr>
                <a:srgbClr val="AC1A2F"/>
              </a:buClr>
              <a:buFont typeface="Wingdings" panose="05000000000000000000" pitchFamily="2" charset="2"/>
              <a:buChar char="ü"/>
            </a:pPr>
            <a:r>
              <a:rPr lang="en-NZ" sz="2400" dirty="0"/>
              <a:t>Transport routes</a:t>
            </a:r>
          </a:p>
          <a:p>
            <a:pPr marL="800100" lvl="1" indent="-342900">
              <a:spcBef>
                <a:spcPts val="1200"/>
              </a:spcBef>
              <a:buClr>
                <a:srgbClr val="AC1A2F"/>
              </a:buClr>
              <a:buFont typeface="Wingdings" panose="05000000000000000000" pitchFamily="2" charset="2"/>
              <a:buChar char="ü"/>
            </a:pPr>
            <a:r>
              <a:rPr lang="en-NZ" sz="2400" dirty="0"/>
              <a:t>Community activities and focal points</a:t>
            </a:r>
          </a:p>
          <a:p>
            <a:pPr marL="800100" lvl="1" indent="-342900">
              <a:spcBef>
                <a:spcPts val="1200"/>
              </a:spcBef>
              <a:buClr>
                <a:srgbClr val="AC1A2F"/>
              </a:buClr>
              <a:buFont typeface="Wingdings" panose="05000000000000000000" pitchFamily="2" charset="2"/>
              <a:buChar char="ü"/>
            </a:pPr>
            <a:r>
              <a:rPr lang="en-NZ" sz="2400" dirty="0"/>
              <a:t>The rohe or </a:t>
            </a:r>
            <a:r>
              <a:rPr lang="en-NZ" sz="2400" dirty="0" smtClean="0"/>
              <a:t>takiwā </a:t>
            </a:r>
            <a:r>
              <a:rPr lang="en-NZ" sz="2400" dirty="0"/>
              <a:t>of local </a:t>
            </a:r>
            <a:r>
              <a:rPr lang="en-NZ" sz="2400" dirty="0" smtClean="0"/>
              <a:t>mana whenua</a:t>
            </a:r>
            <a:endParaRPr lang="en-NZ" sz="2400" dirty="0"/>
          </a:p>
        </p:txBody>
      </p:sp>
    </p:spTree>
    <p:extLst>
      <p:ext uri="{BB962C8B-B14F-4D97-AF65-F5344CB8AC3E}">
        <p14:creationId xmlns:p14="http://schemas.microsoft.com/office/powerpoint/2010/main" val="1400581072"/>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49290" y="227017"/>
            <a:ext cx="6410832" cy="668388"/>
          </a:xfrm>
          <a:prstGeom prst="rect">
            <a:avLst/>
          </a:prstGeom>
          <a:noFill/>
        </p:spPr>
        <p:txBody>
          <a:bodyPr wrap="square" rtlCol="0">
            <a:spAutoFit/>
          </a:bodyPr>
          <a:lstStyle/>
          <a:p>
            <a:pPr algn="r">
              <a:lnSpc>
                <a:spcPts val="4275"/>
              </a:lnSpc>
            </a:pPr>
            <a:r>
              <a:rPr lang="en-NZ" sz="4800" b="1" dirty="0" smtClean="0">
                <a:solidFill>
                  <a:srgbClr val="44687D"/>
                </a:solidFill>
              </a:rPr>
              <a:t>Māori Representation</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3" name="Rectangle 2"/>
          <p:cNvSpPr/>
          <p:nvPr/>
        </p:nvSpPr>
        <p:spPr>
          <a:xfrm>
            <a:off x="728094" y="1425573"/>
            <a:ext cx="7988616" cy="2185214"/>
          </a:xfrm>
          <a:prstGeom prst="rect">
            <a:avLst/>
          </a:prstGeom>
        </p:spPr>
        <p:txBody>
          <a:bodyPr wrap="square">
            <a:spAutoFit/>
          </a:bodyPr>
          <a:lstStyle/>
          <a:p>
            <a:pPr>
              <a:spcBef>
                <a:spcPts val="1200"/>
              </a:spcBef>
            </a:pPr>
            <a:r>
              <a:rPr lang="en-NZ" dirty="0" smtClean="0"/>
              <a:t>Council has decided to introduce Māori Ward/s into its representation arrangements.</a:t>
            </a:r>
            <a:r>
              <a:rPr lang="en-NZ" b="1" dirty="0" smtClean="0"/>
              <a:t> Council needs to determine whether to have one or more than </a:t>
            </a:r>
            <a:r>
              <a:rPr lang="en-NZ" b="1" dirty="0"/>
              <a:t>one Māori </a:t>
            </a:r>
            <a:r>
              <a:rPr lang="en-NZ" b="1" dirty="0" smtClean="0"/>
              <a:t>Ward/s. </a:t>
            </a:r>
            <a:r>
              <a:rPr lang="en-NZ" dirty="0" smtClean="0"/>
              <a:t>Council is keen to hear the views of those on the </a:t>
            </a:r>
            <a:r>
              <a:rPr lang="en-NZ" dirty="0"/>
              <a:t>Māori </a:t>
            </a:r>
            <a:r>
              <a:rPr lang="en-NZ" dirty="0" smtClean="0"/>
              <a:t>electoral roll and tangata whenua.</a:t>
            </a:r>
          </a:p>
          <a:p>
            <a:pPr>
              <a:spcBef>
                <a:spcPts val="1200"/>
              </a:spcBef>
            </a:pPr>
            <a:r>
              <a:rPr lang="en-NZ" dirty="0" smtClean="0"/>
              <a:t>The </a:t>
            </a:r>
            <a:r>
              <a:rPr lang="en-NZ" dirty="0"/>
              <a:t>number of Māori ward </a:t>
            </a:r>
            <a:r>
              <a:rPr lang="en-NZ" dirty="0" smtClean="0"/>
              <a:t>councillors on </a:t>
            </a:r>
            <a:r>
              <a:rPr lang="en-NZ" dirty="0"/>
              <a:t>Council is determined by a formula in the Local Electoral Act </a:t>
            </a:r>
            <a:r>
              <a:rPr lang="en-NZ" dirty="0" smtClean="0"/>
              <a:t>2001 </a:t>
            </a:r>
            <a:r>
              <a:rPr lang="en-NZ" dirty="0"/>
              <a:t>based on the total number of councillors elected from wards. </a:t>
            </a:r>
            <a:endParaRPr lang="en-NZ" dirty="0" smtClean="0"/>
          </a:p>
        </p:txBody>
      </p:sp>
      <p:sp>
        <p:nvSpPr>
          <p:cNvPr id="4" name="Rectangle 3"/>
          <p:cNvSpPr/>
          <p:nvPr/>
        </p:nvSpPr>
        <p:spPr>
          <a:xfrm>
            <a:off x="728094" y="3593106"/>
            <a:ext cx="8246853" cy="2492990"/>
          </a:xfrm>
          <a:prstGeom prst="rect">
            <a:avLst/>
          </a:prstGeom>
        </p:spPr>
        <p:txBody>
          <a:bodyPr wrap="square">
            <a:spAutoFit/>
          </a:bodyPr>
          <a:lstStyle/>
          <a:p>
            <a:pPr marL="0" lvl="2">
              <a:spcBef>
                <a:spcPts val="1200"/>
              </a:spcBef>
            </a:pPr>
            <a:r>
              <a:rPr lang="en-NZ" b="1" dirty="0"/>
              <a:t>For </a:t>
            </a:r>
            <a:r>
              <a:rPr lang="en-NZ" b="1" dirty="0" smtClean="0"/>
              <a:t>Hastings District:</a:t>
            </a:r>
            <a:endParaRPr lang="en-NZ" b="1" dirty="0"/>
          </a:p>
          <a:p>
            <a:pPr marL="285750" lvl="2" indent="-285750">
              <a:spcBef>
                <a:spcPts val="1200"/>
              </a:spcBef>
              <a:buClr>
                <a:srgbClr val="A30045"/>
              </a:buClr>
              <a:buFont typeface="Wingdings" panose="05000000000000000000" pitchFamily="2" charset="2"/>
              <a:buChar char="ü"/>
            </a:pPr>
            <a:r>
              <a:rPr lang="en-NZ" dirty="0"/>
              <a:t>With a total of </a:t>
            </a:r>
            <a:r>
              <a:rPr lang="en-NZ" b="1" i="1" dirty="0"/>
              <a:t>8 or less </a:t>
            </a:r>
            <a:r>
              <a:rPr lang="en-NZ" b="1" i="1" dirty="0" smtClean="0"/>
              <a:t>councillors </a:t>
            </a:r>
            <a:r>
              <a:rPr lang="en-NZ" dirty="0" smtClean="0"/>
              <a:t>in total elected</a:t>
            </a:r>
            <a:r>
              <a:rPr lang="en-NZ" b="1" i="1" dirty="0" smtClean="0"/>
              <a:t> </a:t>
            </a:r>
            <a:r>
              <a:rPr lang="en-NZ" dirty="0"/>
              <a:t>from wards there </a:t>
            </a:r>
            <a:r>
              <a:rPr lang="en-NZ" b="1" i="1" dirty="0"/>
              <a:t>must be 1 Māori ward </a:t>
            </a:r>
            <a:r>
              <a:rPr lang="en-NZ" b="1" i="1" dirty="0" smtClean="0"/>
              <a:t>councillor</a:t>
            </a:r>
            <a:endParaRPr lang="en-NZ" dirty="0"/>
          </a:p>
          <a:p>
            <a:pPr marL="285750" lvl="2" indent="-285750">
              <a:spcBef>
                <a:spcPts val="1200"/>
              </a:spcBef>
              <a:buClr>
                <a:srgbClr val="A30045"/>
              </a:buClr>
              <a:buFont typeface="Wingdings" panose="05000000000000000000" pitchFamily="2" charset="2"/>
              <a:buChar char="ü"/>
            </a:pPr>
            <a:r>
              <a:rPr lang="en-NZ" dirty="0" smtClean="0"/>
              <a:t>With </a:t>
            </a:r>
            <a:r>
              <a:rPr lang="en-NZ" dirty="0"/>
              <a:t>a total of </a:t>
            </a:r>
            <a:r>
              <a:rPr lang="en-NZ" b="1" i="1" dirty="0"/>
              <a:t>9 to 13 councillors </a:t>
            </a:r>
            <a:r>
              <a:rPr lang="en-NZ" dirty="0" smtClean="0"/>
              <a:t>in </a:t>
            </a:r>
            <a:r>
              <a:rPr lang="en-NZ" dirty="0"/>
              <a:t>total elected from wards there </a:t>
            </a:r>
            <a:r>
              <a:rPr lang="en-NZ" b="1" i="1" dirty="0"/>
              <a:t>must be 2 Māori ward </a:t>
            </a:r>
            <a:r>
              <a:rPr lang="en-NZ" b="1" i="1" dirty="0" smtClean="0"/>
              <a:t>councillors</a:t>
            </a:r>
            <a:endParaRPr lang="en-NZ" dirty="0"/>
          </a:p>
          <a:p>
            <a:pPr marL="285750" lvl="2" indent="-285750">
              <a:spcBef>
                <a:spcPts val="1200"/>
              </a:spcBef>
              <a:buClr>
                <a:srgbClr val="A30045"/>
              </a:buClr>
              <a:buFont typeface="Wingdings" panose="05000000000000000000" pitchFamily="2" charset="2"/>
              <a:buChar char="ü"/>
            </a:pPr>
            <a:r>
              <a:rPr lang="en-NZ" dirty="0" smtClean="0"/>
              <a:t>With </a:t>
            </a:r>
            <a:r>
              <a:rPr lang="en-NZ" dirty="0"/>
              <a:t>a total of </a:t>
            </a:r>
            <a:r>
              <a:rPr lang="en-NZ" b="1" i="1" dirty="0"/>
              <a:t>14 to 18 councillors </a:t>
            </a:r>
            <a:r>
              <a:rPr lang="en-NZ" dirty="0" smtClean="0"/>
              <a:t>in </a:t>
            </a:r>
            <a:r>
              <a:rPr lang="en-NZ" dirty="0"/>
              <a:t>total elected from wards there </a:t>
            </a:r>
            <a:r>
              <a:rPr lang="en-NZ" b="1" i="1" dirty="0"/>
              <a:t>must be 3 Māori ward councillors </a:t>
            </a:r>
          </a:p>
        </p:txBody>
      </p:sp>
    </p:spTree>
    <p:extLst>
      <p:ext uri="{BB962C8B-B14F-4D97-AF65-F5344CB8AC3E}">
        <p14:creationId xmlns:p14="http://schemas.microsoft.com/office/powerpoint/2010/main" val="3792090330"/>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25143" y="319781"/>
            <a:ext cx="5112119" cy="668388"/>
          </a:xfrm>
          <a:prstGeom prst="rect">
            <a:avLst/>
          </a:prstGeom>
          <a:noFill/>
        </p:spPr>
        <p:txBody>
          <a:bodyPr wrap="square" rtlCol="0">
            <a:spAutoFit/>
          </a:bodyPr>
          <a:lstStyle/>
          <a:p>
            <a:pPr algn="r">
              <a:lnSpc>
                <a:spcPts val="4275"/>
              </a:lnSpc>
            </a:pPr>
            <a:r>
              <a:rPr lang="en-NZ" sz="4800" b="1" dirty="0" smtClean="0">
                <a:solidFill>
                  <a:srgbClr val="44687D"/>
                </a:solidFill>
              </a:rPr>
              <a:t>Electing Councillors</a:t>
            </a:r>
            <a:endParaRPr lang="en-NZ" sz="4800" b="1" dirty="0">
              <a:solidFill>
                <a:srgbClr val="44687D"/>
              </a:solidFill>
            </a:endParaRPr>
          </a:p>
        </p:txBody>
      </p:sp>
      <p:grpSp>
        <p:nvGrpSpPr>
          <p:cNvPr id="15" name="Group 14"/>
          <p:cNvGrpSpPr/>
          <p:nvPr/>
        </p:nvGrpSpPr>
        <p:grpSpPr>
          <a:xfrm>
            <a:off x="6136070" y="5496530"/>
            <a:ext cx="3010919" cy="1349657"/>
            <a:chOff x="6136070" y="5496530"/>
            <a:chExt cx="3010919" cy="1349657"/>
          </a:xfrm>
        </p:grpSpPr>
        <p:sp>
          <p:nvSpPr>
            <p:cNvPr id="16" name="Isosceles Triangle 15"/>
            <p:cNvSpPr/>
            <p:nvPr/>
          </p:nvSpPr>
          <p:spPr>
            <a:xfrm>
              <a:off x="6136070" y="5496530"/>
              <a:ext cx="3010919" cy="1349657"/>
            </a:xfrm>
            <a:prstGeom prst="triangle">
              <a:avLst>
                <a:gd name="adj" fmla="val 99848"/>
              </a:avLst>
            </a:prstGeom>
            <a:solidFill>
              <a:srgbClr val="426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825" y="6153853"/>
              <a:ext cx="1527474" cy="587605"/>
            </a:xfrm>
            <a:prstGeom prst="rect">
              <a:avLst/>
            </a:prstGeom>
          </p:spPr>
        </p:pic>
      </p:grpSp>
      <p:sp>
        <p:nvSpPr>
          <p:cNvPr id="2" name="Rectangle 1"/>
          <p:cNvSpPr/>
          <p:nvPr/>
        </p:nvSpPr>
        <p:spPr>
          <a:xfrm>
            <a:off x="910904" y="2562828"/>
            <a:ext cx="7423658" cy="2385268"/>
          </a:xfrm>
          <a:prstGeom prst="rect">
            <a:avLst/>
          </a:prstGeom>
        </p:spPr>
        <p:txBody>
          <a:bodyPr wrap="square">
            <a:spAutoFit/>
          </a:bodyPr>
          <a:lstStyle/>
          <a:p>
            <a:pPr>
              <a:lnSpc>
                <a:spcPct val="100000"/>
              </a:lnSpc>
              <a:spcAft>
                <a:spcPts val="600"/>
              </a:spcAft>
            </a:pPr>
            <a:r>
              <a:rPr lang="en-NZ" sz="2400" dirty="0" smtClean="0"/>
              <a:t>Councillors may be elected by </a:t>
            </a:r>
            <a:r>
              <a:rPr lang="en-NZ" sz="2400" dirty="0"/>
              <a:t>either:</a:t>
            </a:r>
          </a:p>
          <a:p>
            <a:pPr marL="342900" lvl="0" indent="-342900">
              <a:buClr>
                <a:srgbClr val="AC1A2F"/>
              </a:buClr>
              <a:buFont typeface="Wingdings" panose="05000000000000000000" pitchFamily="2" charset="2"/>
              <a:buChar char="ü"/>
            </a:pPr>
            <a:r>
              <a:rPr lang="en-NZ" sz="2400" dirty="0"/>
              <a:t>a ward system, </a:t>
            </a:r>
            <a:r>
              <a:rPr lang="en-NZ" sz="2400" dirty="0" smtClean="0"/>
              <a:t>or </a:t>
            </a:r>
            <a:endParaRPr lang="en-NZ" sz="2400" dirty="0"/>
          </a:p>
          <a:p>
            <a:pPr marL="342900" lvl="0" indent="-342900">
              <a:buClr>
                <a:srgbClr val="AC1A2F"/>
              </a:buClr>
              <a:buFont typeface="Wingdings" panose="05000000000000000000" pitchFamily="2" charset="2"/>
              <a:buChar char="ü"/>
            </a:pPr>
            <a:r>
              <a:rPr lang="en-NZ" sz="2400" dirty="0"/>
              <a:t>a combination of at large and </a:t>
            </a:r>
            <a:r>
              <a:rPr lang="en-NZ" sz="2400" dirty="0" smtClean="0"/>
              <a:t>wards</a:t>
            </a:r>
          </a:p>
          <a:p>
            <a:pPr lvl="0"/>
            <a:endParaRPr lang="mi-NZ" sz="2400" dirty="0" smtClean="0"/>
          </a:p>
          <a:p>
            <a:r>
              <a:rPr lang="en-NZ" sz="2400" dirty="0"/>
              <a:t>T</a:t>
            </a:r>
            <a:r>
              <a:rPr lang="en-NZ" sz="2400" dirty="0" smtClean="0"/>
              <a:t>he </a:t>
            </a:r>
            <a:r>
              <a:rPr lang="en-NZ" sz="2400" dirty="0"/>
              <a:t>mayor is elected </a:t>
            </a:r>
            <a:r>
              <a:rPr lang="en-NZ" sz="2400" i="1" dirty="0"/>
              <a:t>at large </a:t>
            </a:r>
            <a:r>
              <a:rPr lang="en-NZ" sz="2400" dirty="0"/>
              <a:t>and </a:t>
            </a:r>
            <a:r>
              <a:rPr lang="en-NZ" sz="2400" dirty="0" smtClean="0"/>
              <a:t>councillors </a:t>
            </a:r>
            <a:r>
              <a:rPr lang="en-NZ" sz="2400" dirty="0"/>
              <a:t>are </a:t>
            </a:r>
            <a:r>
              <a:rPr lang="en-NZ" sz="2400" dirty="0" smtClean="0"/>
              <a:t>currently elected </a:t>
            </a:r>
            <a:r>
              <a:rPr lang="en-NZ" sz="2400" dirty="0"/>
              <a:t>by </a:t>
            </a:r>
            <a:r>
              <a:rPr lang="en-NZ" sz="2400" i="1" dirty="0"/>
              <a:t>ward</a:t>
            </a:r>
            <a:r>
              <a:rPr lang="en-NZ" sz="2400" dirty="0"/>
              <a:t>. </a:t>
            </a:r>
          </a:p>
        </p:txBody>
      </p:sp>
      <p:sp>
        <p:nvSpPr>
          <p:cNvPr id="10" name="Content Placeholder 2"/>
          <p:cNvSpPr txBox="1">
            <a:spLocks/>
          </p:cNvSpPr>
          <p:nvPr/>
        </p:nvSpPr>
        <p:spPr>
          <a:xfrm>
            <a:off x="498683" y="1595473"/>
            <a:ext cx="8218027" cy="9673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600"/>
              </a:spcAft>
            </a:pPr>
            <a:r>
              <a:rPr lang="en-NZ" sz="2800" dirty="0">
                <a:solidFill>
                  <a:srgbClr val="A30045"/>
                </a:solidFill>
              </a:rPr>
              <a:t>How do you think councillors should be elected</a:t>
            </a:r>
            <a:r>
              <a:rPr lang="en-NZ" sz="2800" dirty="0" smtClean="0">
                <a:solidFill>
                  <a:srgbClr val="A30045"/>
                </a:solidFill>
              </a:rPr>
              <a:t>?</a:t>
            </a:r>
            <a:r>
              <a:rPr lang="en-NZ" sz="2000" dirty="0" smtClean="0"/>
              <a:t/>
            </a:r>
            <a:br>
              <a:rPr lang="en-NZ" sz="2000" dirty="0" smtClean="0"/>
            </a:br>
            <a:endParaRPr lang="en-NZ" sz="2000" dirty="0"/>
          </a:p>
        </p:txBody>
      </p:sp>
    </p:spTree>
    <p:extLst>
      <p:ext uri="{BB962C8B-B14F-4D97-AF65-F5344CB8AC3E}">
        <p14:creationId xmlns:p14="http://schemas.microsoft.com/office/powerpoint/2010/main" val="47234132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tion Systems Management - Desktop Systems - HDC PowerPoint Presentation template - NEW VERSON" id="{3945F01B-6FC1-4AAB-B172-7FF093807A2F}" vid="{41C0E4FB-72CF-4C5A-AAE5-D70BEA265E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HDC PowerPoint Presentation</Template>
  <TotalTime>788</TotalTime>
  <Words>2665</Words>
  <Application>Microsoft Office PowerPoint</Application>
  <PresentationFormat>On-screen Show (4:3)</PresentationFormat>
  <Paragraphs>322</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PowerPoint Presentation</vt:lpstr>
      <vt:lpstr>PowerPoint Presentation</vt:lpstr>
      <vt:lpstr>PowerPoint Presentation</vt:lpstr>
      <vt:lpstr>What is Council Considering?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from Here</vt:lpstr>
      <vt:lpstr>Submissions, Appeals &amp; Objections</vt:lpstr>
      <vt:lpstr>PowerPoint Presentation</vt:lpstr>
      <vt:lpstr>PowerPoint Presentation</vt:lpstr>
    </vt:vector>
  </TitlesOfParts>
  <Company>Hastings District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Serena Hakiwai</dc:creator>
  <cp:lastModifiedBy>Kathrin Siller</cp:lastModifiedBy>
  <cp:revision>65</cp:revision>
  <cp:lastPrinted>2017-05-24T20:28:13Z</cp:lastPrinted>
  <dcterms:created xsi:type="dcterms:W3CDTF">2019-05-13T22:57:38Z</dcterms:created>
  <dcterms:modified xsi:type="dcterms:W3CDTF">2021-08-02T03:45:27Z</dcterms:modified>
</cp:coreProperties>
</file>